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66" r:id="rId14"/>
    <p:sldId id="284" r:id="rId15"/>
    <p:sldId id="268" r:id="rId16"/>
    <p:sldId id="276" r:id="rId17"/>
    <p:sldId id="271" r:id="rId18"/>
    <p:sldId id="285" r:id="rId19"/>
    <p:sldId id="274" r:id="rId20"/>
    <p:sldId id="281" r:id="rId21"/>
    <p:sldId id="278" r:id="rId2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stina\AppData\Local\Temp\Temp2_Gradjanski%20vodic%20kroz%20Odluku%20o%20budzetu%20opstine.zip\5.%20Gradjanski%20vodic%20kroz%20Odluku%20o%20budzetu%20opstine\Pomocni%20dokume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-PARTICIJA%20STARA%20COMP\Budzet\Budzet\2024\Odluka%20o%20privremenom%20finansiranju\Copy%20of%20Pomocni%20dokument-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-PARTICIJA%20STARA%20COMP\Budzet\Budzet\2024\Odluka%20o%20privremenom%20finansiranju\Copy%20of%20Pomocni%20dokument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32"/>
          <c:y val="0.33374488188976476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4.2935426600180428E-3"/>
                  <c:y val="-2.74613555658484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4.2949015040300284E-2"/>
                  <c:y val="-1.460651536205035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4"/>
              <c:layout>
                <c:manualLayout>
                  <c:x val="-0.23790899789298331"/>
                  <c:y val="0.2828366218928524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3.9034411915767842E-2"/>
                  <c:y val="-4.078431372549018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87879</c:v>
                </c:pt>
                <c:pt idx="1">
                  <c:v>29479</c:v>
                </c:pt>
                <c:pt idx="2">
                  <c:v>17498</c:v>
                </c:pt>
                <c:pt idx="3">
                  <c:v>50</c:v>
                </c:pt>
                <c:pt idx="4">
                  <c:v>0</c:v>
                </c:pt>
                <c:pt idx="5">
                  <c:v>10863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77"/>
          <c:y val="0.37589947089947162"/>
          <c:w val="0.40236148955495066"/>
          <c:h val="0.36484126984127024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7.2661217075386747E-3"/>
                  <c:y val="-0.187830687830687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89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0.15258855585831049"/>
                  <c:y val="-0.17195767195767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0.10535876475930971"/>
                  <c:y val="1.05820105820105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5.8128973660308787E-2"/>
                  <c:y val="3.174603174603174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0.10899182561307912"/>
                  <c:y val="0.140211640211640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5.4495912806539603E-3"/>
                  <c:y val="0.1314262800483274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-0.19255222524977283"/>
                  <c:y val="0.1269841269841267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0.23069936421435058"/>
                  <c:y val="0.1216931216931216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22524977293369663"/>
                  <c:y val="5.555555555555548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-0.17801998183469606"/>
                  <c:y val="7.9365079365079413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530426884650321"/>
                  <c:y val="-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20708446866485014"/>
                  <c:y val="-1.851851851851858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24704813805631284"/>
                  <c:y val="-0.1031746031746032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1144414168937329"/>
                  <c:y val="-0.2169312169312170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3.4514078110808359E-2"/>
                  <c:y val="-0.1984126984126985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#,##0.00</c:formatCode>
                <c:ptCount val="17"/>
                <c:pt idx="0">
                  <c:v>9663884.5399999954</c:v>
                </c:pt>
                <c:pt idx="1">
                  <c:v>12110000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6186000</c:v>
                </c:pt>
                <c:pt idx="6">
                  <c:v>14054138.51</c:v>
                </c:pt>
                <c:pt idx="7">
                  <c:v>23047000</c:v>
                </c:pt>
                <c:pt idx="8">
                  <c:v>10955000</c:v>
                </c:pt>
                <c:pt idx="9">
                  <c:v>4433500</c:v>
                </c:pt>
                <c:pt idx="10">
                  <c:v>8125000.2800000003</c:v>
                </c:pt>
                <c:pt idx="11">
                  <c:v>4980000</c:v>
                </c:pt>
                <c:pt idx="12">
                  <c:v>7750000</c:v>
                </c:pt>
                <c:pt idx="13">
                  <c:v>2500000</c:v>
                </c:pt>
                <c:pt idx="14">
                  <c:v>28828304</c:v>
                </c:pt>
                <c:pt idx="15">
                  <c:v>10337696</c:v>
                </c:pt>
                <c:pt idx="16">
                  <c:v>2800000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77"/>
          <c:y val="0.37589947089947162"/>
          <c:w val="0.40236148955495066"/>
          <c:h val="0.36484126984127024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7.2661217075386747E-3"/>
                  <c:y val="-0.187830687830687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89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0.15258855585831049"/>
                  <c:y val="-0.17195767195767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0.10535876475930971"/>
                  <c:y val="1.05820105820105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-7.8110808356039965E-2"/>
                  <c:y val="-9.259259259259267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0.10899182561307912"/>
                  <c:y val="0.140211640211640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5.4495912806539603E-3"/>
                  <c:y val="0.1314262800483274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-0.19255222524977283"/>
                  <c:y val="0.1269841269841267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0.23069936421435058"/>
                  <c:y val="0.1216931216931216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22524977293369663"/>
                  <c:y val="5.555555555555548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-0.17801998183469606"/>
                  <c:y val="7.9365079365079413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530426884650321"/>
                  <c:y val="-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20708446866485014"/>
                  <c:y val="-1.851851851851858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24704813805631284"/>
                  <c:y val="-0.1031746031746032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1144414168937329"/>
                  <c:y val="-0.2169312169312170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3.4514078110808359E-2"/>
                  <c:y val="-0.1984126984126985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#,##0.00</c:formatCode>
                <c:ptCount val="17"/>
                <c:pt idx="0">
                  <c:v>9663884.5399999954</c:v>
                </c:pt>
                <c:pt idx="1">
                  <c:v>12110000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6186000</c:v>
                </c:pt>
                <c:pt idx="6">
                  <c:v>14054138.51</c:v>
                </c:pt>
                <c:pt idx="7">
                  <c:v>23047000</c:v>
                </c:pt>
                <c:pt idx="8">
                  <c:v>10955000</c:v>
                </c:pt>
                <c:pt idx="9">
                  <c:v>4433500</c:v>
                </c:pt>
                <c:pt idx="10">
                  <c:v>8125000.2800000003</c:v>
                </c:pt>
                <c:pt idx="11">
                  <c:v>4980000</c:v>
                </c:pt>
                <c:pt idx="12">
                  <c:v>7750000</c:v>
                </c:pt>
                <c:pt idx="13">
                  <c:v>2500000</c:v>
                </c:pt>
                <c:pt idx="14">
                  <c:v>28828304</c:v>
                </c:pt>
                <c:pt idx="15">
                  <c:v>10337696</c:v>
                </c:pt>
                <c:pt idx="16">
                  <c:v>2800000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x-none" sz="1600" dirty="0"/>
            <a:t>Општинска управа</a:t>
          </a:r>
        </a:p>
        <a:p>
          <a:r>
            <a:rPr lang="x-none" sz="1600" dirty="0"/>
            <a:t>Председник општине</a:t>
          </a:r>
        </a:p>
        <a:p>
          <a:r>
            <a:rPr lang="x-none" sz="1600" dirty="0"/>
            <a:t>Општинско веће</a:t>
          </a:r>
        </a:p>
        <a:p>
          <a:r>
            <a:rPr lang="x-none" sz="1600" dirty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x-none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x-none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x-none" sz="1100">
              <a:solidFill>
                <a:schemeClr val="accent1">
                  <a:lumMod val="75000"/>
                </a:schemeClr>
              </a:solidFill>
            </a:rPr>
            <a:t>Установе </a:t>
          </a:r>
          <a:r>
            <a:rPr lang="x-none" sz="1100" smtClean="0">
              <a:solidFill>
                <a:schemeClr val="accent1">
                  <a:lumMod val="75000"/>
                </a:schemeClr>
              </a:solidFill>
            </a:rPr>
            <a:t>културе</a:t>
          </a:r>
          <a:endParaRPr lang="x-none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x-none" sz="1200" smtClean="0"/>
            <a:t>Основн</a:t>
          </a:r>
          <a:r>
            <a:rPr lang="sr-Cyrl-CS" sz="1200" dirty="0" smtClean="0"/>
            <a:t>а</a:t>
          </a:r>
          <a:r>
            <a:rPr lang="x-none" sz="1200" smtClean="0"/>
            <a:t> школ</a:t>
          </a:r>
          <a:r>
            <a:rPr lang="sr-Cyrl-CS" sz="1200" dirty="0" smtClean="0"/>
            <a:t>а</a:t>
          </a:r>
          <a:r>
            <a:rPr lang="x-none" sz="1200" smtClean="0"/>
            <a:t> </a:t>
          </a:r>
          <a:endParaRPr lang="x-none" sz="1200" dirty="0"/>
        </a:p>
        <a:p>
          <a:r>
            <a:rPr lang="x-none" sz="1200" smtClean="0"/>
            <a:t>Средњ</a:t>
          </a:r>
          <a:r>
            <a:rPr lang="sr-Cyrl-CS" sz="1200" dirty="0" smtClean="0"/>
            <a:t>а</a:t>
          </a:r>
          <a:r>
            <a:rPr lang="x-none" sz="1200" smtClean="0"/>
            <a:t> школ</a:t>
          </a:r>
          <a:r>
            <a:rPr lang="sr-Cyrl-CS" sz="1200" dirty="0" smtClean="0"/>
            <a:t>а</a:t>
          </a:r>
          <a:endParaRPr lang="x-none" sz="1200" dirty="0"/>
        </a:p>
        <a:p>
          <a:r>
            <a:rPr lang="x-none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x-none" sz="3000" dirty="0"/>
            <a:t>На основу чега се </a:t>
          </a:r>
          <a:r>
            <a:rPr lang="x-none" sz="3000"/>
            <a:t>доноси </a:t>
          </a:r>
          <a:r>
            <a:rPr lang="sr-Cyrl-BA" sz="3000" dirty="0" smtClean="0"/>
            <a:t>Одлука</a:t>
          </a:r>
          <a:r>
            <a:rPr lang="en-US" sz="3000" dirty="0" smtClean="0"/>
            <a:t>? </a:t>
          </a:r>
          <a:endParaRPr lang="en-US" sz="3000" dirty="0"/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x-none" sz="1400" dirty="0"/>
            <a:t>Закони и прописи:</a:t>
          </a:r>
        </a:p>
        <a:p>
          <a:pPr algn="l"/>
          <a:r>
            <a:rPr lang="x-none" sz="1400" dirty="0"/>
            <a:t>Закон о финансирању локалне самоуправе,</a:t>
          </a:r>
        </a:p>
        <a:p>
          <a:pPr algn="l"/>
          <a:r>
            <a:rPr lang="x-none" sz="1400" dirty="0"/>
            <a:t>Закон о буџетском систему,</a:t>
          </a:r>
        </a:p>
        <a:p>
          <a:pPr algn="l"/>
          <a:r>
            <a:rPr lang="x-none" sz="1400" dirty="0"/>
            <a:t>Закон о локалној самоуправи, </a:t>
          </a:r>
        </a:p>
        <a:p>
          <a:pPr algn="l"/>
          <a:r>
            <a:rPr lang="x-none" sz="1400" smtClean="0">
              <a:solidFill>
                <a:schemeClr val="tx1"/>
              </a:solidFill>
            </a:rPr>
            <a:t>Сви </a:t>
          </a:r>
          <a:r>
            <a:rPr lang="x-none" sz="1400" dirty="0">
              <a:solidFill>
                <a:schemeClr val="tx1"/>
              </a:solidFill>
            </a:rPr>
            <a:t>посебни прописи којима су утврђене надлежности ЈЛС</a:t>
          </a:r>
          <a:endParaRPr lang="x-none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x-none" sz="1400" dirty="0"/>
            <a:t>Стратешки документи:</a:t>
          </a:r>
        </a:p>
        <a:p>
          <a:pPr algn="l"/>
          <a:r>
            <a:rPr lang="x-none" sz="1400" dirty="0"/>
            <a:t>Стратегија развоја</a:t>
          </a:r>
          <a:endParaRPr lang="x-none" sz="1400" dirty="0">
            <a:solidFill>
              <a:srgbClr val="FF0000"/>
            </a:solidFill>
          </a:endParaRPr>
        </a:p>
        <a:p>
          <a:pPr algn="l"/>
          <a:r>
            <a:rPr lang="x-none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x-none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x-none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x-none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x-none" sz="1300">
              <a:solidFill>
                <a:schemeClr val="bg1"/>
              </a:solidFill>
            </a:rPr>
            <a:t>Укупан </a:t>
          </a:r>
          <a:r>
            <a:rPr lang="sr-Cyrl-BA" sz="1300" dirty="0" smtClean="0">
              <a:solidFill>
                <a:schemeClr val="bg1"/>
              </a:solidFill>
            </a:rPr>
            <a:t> износ 145</a:t>
          </a:r>
          <a:r>
            <a:rPr lang="sr-Latn-CS" sz="1300" dirty="0" smtClean="0">
              <a:solidFill>
                <a:srgbClr val="FF0000"/>
              </a:solidFill>
            </a:rPr>
            <a:t>.</a:t>
          </a:r>
          <a:r>
            <a:rPr lang="sr-Cyrl-BA" sz="1300" dirty="0" smtClean="0">
              <a:solidFill>
                <a:srgbClr val="FF0000"/>
              </a:solidFill>
            </a:rPr>
            <a:t>7</a:t>
          </a:r>
          <a:r>
            <a:rPr lang="sr-Latn-CS" sz="1300" dirty="0" smtClean="0">
              <a:solidFill>
                <a:srgbClr val="FF0000"/>
              </a:solidFill>
            </a:rPr>
            <a:t>70.</a:t>
          </a:r>
          <a:r>
            <a:rPr lang="sr-Cyrl-BA" sz="1300" dirty="0" smtClean="0">
              <a:solidFill>
                <a:srgbClr val="FF0000"/>
              </a:solidFill>
            </a:rPr>
            <a:t>523</a:t>
          </a:r>
          <a:r>
            <a:rPr lang="sr-Latn-CS" sz="1300" dirty="0" smtClean="0">
              <a:solidFill>
                <a:srgbClr val="FF0000"/>
              </a:solidFill>
            </a:rPr>
            <a:t>,</a:t>
          </a:r>
          <a:r>
            <a:rPr lang="sr-Cyrl-BA" sz="1300" dirty="0" smtClean="0">
              <a:solidFill>
                <a:srgbClr val="FF0000"/>
              </a:solidFill>
            </a:rPr>
            <a:t>33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x-none" dirty="0"/>
            <a:t>Средства из буџета </a:t>
          </a:r>
          <a:r>
            <a:rPr lang="x-none"/>
            <a:t>општине </a:t>
          </a:r>
          <a:r>
            <a:rPr lang="sr-Cyrl-BA" dirty="0" smtClean="0"/>
            <a:t>129.271.500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x-none" dirty="0"/>
            <a:t>Пренета средства из ранијих </a:t>
          </a:r>
          <a:r>
            <a:rPr lang="x-none"/>
            <a:t>година</a:t>
          </a:r>
          <a:r>
            <a:rPr lang="x-none">
              <a:solidFill>
                <a:srgbClr val="FF0000"/>
              </a:solidFill>
            </a:rPr>
            <a:t> </a:t>
          </a:r>
          <a:r>
            <a:rPr lang="sr-Cyrl-BA" dirty="0" smtClean="0">
              <a:solidFill>
                <a:srgbClr val="FF0000"/>
              </a:solidFill>
            </a:rPr>
            <a:t>1</a:t>
          </a:r>
          <a:r>
            <a:rPr lang="sr-Latn-CS" dirty="0" smtClean="0">
              <a:solidFill>
                <a:srgbClr val="FF0000"/>
              </a:solidFill>
            </a:rPr>
            <a:t>0.</a:t>
          </a:r>
          <a:r>
            <a:rPr lang="sr-Cyrl-BA" dirty="0" smtClean="0">
              <a:solidFill>
                <a:srgbClr val="FF0000"/>
              </a:solidFill>
            </a:rPr>
            <a:t>863</a:t>
          </a:r>
          <a:r>
            <a:rPr lang="sr-Latn-CS" dirty="0" smtClean="0">
              <a:solidFill>
                <a:srgbClr val="FF0000"/>
              </a:solidFill>
            </a:rPr>
            <a:t>.</a:t>
          </a:r>
          <a:r>
            <a:rPr lang="sr-Cyrl-BA" dirty="0" smtClean="0">
              <a:solidFill>
                <a:srgbClr val="FF0000"/>
              </a:solidFill>
            </a:rPr>
            <a:t>884</a:t>
          </a:r>
          <a:r>
            <a:rPr lang="sr-Latn-CS" dirty="0" smtClean="0">
              <a:solidFill>
                <a:srgbClr val="FF0000"/>
              </a:solidFill>
            </a:rPr>
            <a:t>,</a:t>
          </a:r>
          <a:r>
            <a:rPr lang="sr-Cyrl-BA" dirty="0" smtClean="0">
              <a:solidFill>
                <a:srgbClr val="FF0000"/>
              </a:solidFill>
            </a:rPr>
            <a:t>82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x-none" dirty="0">
              <a:solidFill>
                <a:schemeClr val="bg1"/>
              </a:solidFill>
            </a:rPr>
            <a:t>Средства из осталих </a:t>
          </a:r>
          <a:r>
            <a:rPr lang="x-none">
              <a:solidFill>
                <a:schemeClr val="bg1"/>
              </a:solidFill>
            </a:rPr>
            <a:t>извора </a:t>
          </a:r>
          <a:r>
            <a:rPr lang="sr-Cyrl-BA" dirty="0" smtClean="0">
              <a:solidFill>
                <a:schemeClr val="bg1"/>
              </a:solidFill>
            </a:rPr>
            <a:t>5</a:t>
          </a:r>
          <a:r>
            <a:rPr lang="sr-Latn-CS" dirty="0" smtClean="0">
              <a:solidFill>
                <a:srgbClr val="FF0000"/>
              </a:solidFill>
            </a:rPr>
            <a:t>.6</a:t>
          </a:r>
          <a:r>
            <a:rPr lang="sr-Cyrl-BA" dirty="0" smtClean="0">
              <a:solidFill>
                <a:srgbClr val="FF0000"/>
              </a:solidFill>
            </a:rPr>
            <a:t>35</a:t>
          </a:r>
          <a:r>
            <a:rPr lang="sr-Latn-CS" dirty="0" smtClean="0">
              <a:solidFill>
                <a:srgbClr val="FF0000"/>
              </a:solidFill>
            </a:rPr>
            <a:t>.</a:t>
          </a:r>
          <a:r>
            <a:rPr lang="sr-Cyrl-BA" dirty="0" smtClean="0">
              <a:solidFill>
                <a:srgbClr val="FF0000"/>
              </a:solidFill>
            </a:rPr>
            <a:t>138</a:t>
          </a:r>
          <a:r>
            <a:rPr lang="sr-Latn-CS" dirty="0" smtClean="0">
              <a:solidFill>
                <a:srgbClr val="FF0000"/>
              </a:solidFill>
            </a:rPr>
            <a:t>,</a:t>
          </a:r>
          <a:r>
            <a:rPr lang="sr-Cyrl-BA" dirty="0" smtClean="0">
              <a:solidFill>
                <a:srgbClr val="FF0000"/>
              </a:solidFill>
            </a:rPr>
            <a:t>51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2674" custScaleY="84618" custLinFactX="153410" custLinFactNeighborX="200000" custLinFactNeighborY="4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x-none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x-none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x-none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x-none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x-none" altLang="en-US" sz="1400" dirty="0">
              <a:latin typeface="Calibri" panose="020F0502020204030204" pitchFamily="34" charset="0"/>
            </a:rPr>
            <a:t>огу бити </a:t>
          </a:r>
          <a:r>
            <a:rPr lang="x-none" altLang="en-US" sz="1400" b="1" dirty="0">
              <a:latin typeface="Calibri" panose="020F0502020204030204" pitchFamily="34" charset="0"/>
            </a:rPr>
            <a:t>наменски (</a:t>
          </a:r>
          <a:r>
            <a:rPr lang="x-none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x-none" altLang="en-US" sz="1400" b="1" dirty="0">
              <a:latin typeface="Calibri" panose="020F0502020204030204" pitchFamily="34" charset="0"/>
            </a:rPr>
            <a:t>ненаменски (</a:t>
          </a:r>
          <a:r>
            <a:rPr lang="x-none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 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x-none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x-none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x-none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x-none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x-none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x-none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x-none" dirty="0"/>
            <a:t>Укупни буџетски приходи и </a:t>
          </a:r>
          <a:r>
            <a:rPr lang="x-none"/>
            <a:t>примања  </a:t>
          </a:r>
          <a:r>
            <a:rPr lang="sr-Cyrl-BA" dirty="0" smtClean="0"/>
            <a:t>14</a:t>
          </a:r>
          <a:r>
            <a:rPr lang="sr-Latn-CS" dirty="0" smtClean="0"/>
            <a:t>5.</a:t>
          </a:r>
          <a:r>
            <a:rPr lang="sr-Cyrl-BA" dirty="0" smtClean="0"/>
            <a:t>7</a:t>
          </a:r>
          <a:r>
            <a:rPr lang="sr-Latn-CS" dirty="0" smtClean="0"/>
            <a:t>70.</a:t>
          </a:r>
          <a:r>
            <a:rPr lang="sr-Cyrl-BA" dirty="0" smtClean="0"/>
            <a:t>523</a:t>
          </a:r>
          <a:r>
            <a:rPr lang="sr-Latn-CS" dirty="0" smtClean="0"/>
            <a:t>,</a:t>
          </a:r>
          <a:r>
            <a:rPr lang="sr-Cyrl-BA" dirty="0" smtClean="0"/>
            <a:t>33</a:t>
          </a:r>
          <a:r>
            <a:rPr lang="sr-Latn-CS" dirty="0" smtClean="0"/>
            <a:t> </a:t>
          </a:r>
          <a:r>
            <a:rPr lang="x-none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x-none" dirty="0"/>
            <a:t>Приходи од  </a:t>
          </a:r>
          <a:r>
            <a:rPr lang="x-none"/>
            <a:t>пореза  </a:t>
          </a:r>
          <a:r>
            <a:rPr lang="sr-Cyrl-BA" dirty="0" smtClean="0"/>
            <a:t>87</a:t>
          </a:r>
          <a:r>
            <a:rPr lang="sr-Cyrl-CS" dirty="0" smtClean="0"/>
            <a:t>.879.610,00</a:t>
          </a:r>
        </a:p>
        <a:p>
          <a:pPr algn="ctr"/>
          <a:r>
            <a:rPr lang="x-none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x-none"/>
            <a:t>Трансфери </a:t>
          </a:r>
          <a:r>
            <a:rPr lang="sr-Cyrl-BA" dirty="0" smtClean="0"/>
            <a:t>29</a:t>
          </a:r>
          <a:r>
            <a:rPr lang="sr-Cyrl-CS" dirty="0" smtClean="0"/>
            <a:t>.479.767,00 </a:t>
          </a:r>
          <a:r>
            <a:rPr lang="x-none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x-none" dirty="0"/>
            <a:t>Други </a:t>
          </a:r>
          <a:r>
            <a:rPr lang="x-none"/>
            <a:t>приходи  </a:t>
          </a:r>
          <a:r>
            <a:rPr lang="sr-Cyrl-BA" dirty="0" smtClean="0"/>
            <a:t>17</a:t>
          </a:r>
          <a:r>
            <a:rPr lang="sr-Cyrl-CS" dirty="0" smtClean="0"/>
            <a:t>.498.007,82 </a:t>
          </a:r>
          <a:r>
            <a:rPr lang="x-none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x-none" dirty="0"/>
            <a:t>Примања од продаје нефинансијске </a:t>
          </a:r>
          <a:r>
            <a:rPr lang="x-none"/>
            <a:t>имовине  </a:t>
          </a:r>
          <a:r>
            <a:rPr lang="sr-Cyrl-CS" dirty="0" smtClean="0"/>
            <a:t>50.000,00 </a:t>
          </a:r>
          <a:r>
            <a:rPr lang="x-none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x-none" dirty="0"/>
            <a:t>Примања </a:t>
          </a:r>
          <a:r>
            <a:rPr lang="x-none"/>
            <a:t>од </a:t>
          </a:r>
          <a:r>
            <a:rPr lang="sr-Cyrl-CS" dirty="0" smtClean="0"/>
            <a:t>задуживања 0,00</a:t>
          </a:r>
          <a:r>
            <a:rPr lang="x-none" smtClean="0">
              <a:solidFill>
                <a:srgbClr val="FF0000"/>
              </a:solidFill>
            </a:rPr>
            <a:t> </a:t>
          </a:r>
          <a:r>
            <a:rPr lang="x-none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x-none" sz="1000" dirty="0"/>
            <a:t>Пренета средства из ранијих </a:t>
          </a:r>
          <a:r>
            <a:rPr lang="x-none" sz="1000"/>
            <a:t>година </a:t>
          </a:r>
          <a:r>
            <a:rPr lang="sr-Cyrl-BA" sz="1000" dirty="0" smtClean="0"/>
            <a:t>1</a:t>
          </a:r>
          <a:r>
            <a:rPr lang="sr-Latn-CS" sz="1000" dirty="0" smtClean="0">
              <a:solidFill>
                <a:schemeClr val="tx1"/>
              </a:solidFill>
            </a:rPr>
            <a:t>0.</a:t>
          </a:r>
          <a:r>
            <a:rPr lang="sr-Cyrl-BA" sz="1000" dirty="0" smtClean="0">
              <a:solidFill>
                <a:schemeClr val="tx1"/>
              </a:solidFill>
            </a:rPr>
            <a:t>863</a:t>
          </a:r>
          <a:r>
            <a:rPr lang="sr-Latn-CS" sz="1000" dirty="0" smtClean="0">
              <a:solidFill>
                <a:schemeClr val="tx1"/>
              </a:solidFill>
            </a:rPr>
            <a:t>.</a:t>
          </a:r>
          <a:r>
            <a:rPr lang="sr-Cyrl-BA" sz="1000" dirty="0" smtClean="0">
              <a:solidFill>
                <a:schemeClr val="tx1"/>
              </a:solidFill>
            </a:rPr>
            <a:t>138</a:t>
          </a:r>
          <a:r>
            <a:rPr lang="sr-Latn-CS" sz="1000" dirty="0" smtClean="0">
              <a:solidFill>
                <a:schemeClr val="tx1"/>
              </a:solidFill>
            </a:rPr>
            <a:t>,</a:t>
          </a:r>
          <a:r>
            <a:rPr lang="sr-Cyrl-BA" sz="1000" dirty="0" smtClean="0">
              <a:solidFill>
                <a:schemeClr val="tx1"/>
              </a:solidFill>
            </a:rPr>
            <a:t>51</a:t>
          </a:r>
          <a:endParaRPr lang="sr-Cyrl-CS" sz="1000" dirty="0" smtClean="0">
            <a:solidFill>
              <a:schemeClr val="tx1"/>
            </a:solidFill>
          </a:endParaRPr>
        </a:p>
        <a:p>
          <a:pPr algn="ctr"/>
          <a:r>
            <a:rPr lang="x-none" sz="1000" smtClean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x-none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x-none" sz="1400" b="1" dirty="0"/>
            <a:t>Расходи за запослене </a:t>
          </a:r>
          <a:r>
            <a:rPr lang="x-none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x-none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x-none" sz="1400" b="1" dirty="0"/>
            <a:t>Коришћење роба и услуга </a:t>
          </a:r>
          <a:r>
            <a:rPr lang="x-none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x-none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x-none" sz="1400" b="1" dirty="0"/>
            <a:t>Дотације и трансфери </a:t>
          </a:r>
          <a:r>
            <a:rPr lang="x-none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x-none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x-none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1" dirty="0"/>
            <a:t>Остали расходи </a:t>
          </a:r>
          <a:r>
            <a:rPr lang="x-none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x-none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x-none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1" dirty="0"/>
            <a:t>Социјална заштита </a:t>
          </a:r>
          <a:r>
            <a:rPr lang="x-none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x-none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x-none" b="1" dirty="0"/>
            <a:t>Буџетска резерва </a:t>
          </a:r>
          <a:r>
            <a:rPr lang="x-none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x-none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b="1" dirty="0"/>
            <a:t>Капитални издаци </a:t>
          </a:r>
          <a:r>
            <a:rPr lang="x-none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Укупни расходи и </a:t>
          </a:r>
          <a:r>
            <a:rPr lang="x-none">
              <a:solidFill>
                <a:schemeClr val="bg1"/>
              </a:solidFill>
            </a:rPr>
            <a:t>издаци </a:t>
          </a:r>
          <a:r>
            <a:rPr lang="sr-Cyrl-BA" dirty="0" smtClean="0">
              <a:solidFill>
                <a:schemeClr val="bg1"/>
              </a:solidFill>
            </a:rPr>
            <a:t>145</a:t>
          </a:r>
          <a:r>
            <a:rPr lang="sr-Cyrl-CS" b="1" dirty="0" smtClean="0">
              <a:solidFill>
                <a:srgbClr val="000000"/>
              </a:solidFill>
            </a:rPr>
            <a:t>.770.523,33</a:t>
          </a:r>
          <a:endParaRPr lang="en-US" b="1" dirty="0">
            <a:solidFill>
              <a:srgbClr val="000000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CS" dirty="0" smtClean="0">
              <a:solidFill>
                <a:srgbClr val="FF0000"/>
              </a:solidFill>
            </a:rPr>
            <a:t>56.834.000,00</a:t>
          </a:r>
          <a:r>
            <a:rPr lang="sr-Latn-CS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BA" dirty="0" smtClean="0">
              <a:solidFill>
                <a:schemeClr val="bg1"/>
              </a:solidFill>
            </a:rPr>
            <a:t>Отплата камате </a:t>
          </a:r>
          <a:r>
            <a:rPr lang="x-none" smtClean="0">
              <a:solidFill>
                <a:schemeClr val="bg1"/>
              </a:solidFill>
            </a:rPr>
            <a:t> </a:t>
          </a:r>
          <a:r>
            <a:rPr lang="sr-Cyrl-BA" dirty="0" smtClean="0">
              <a:solidFill>
                <a:schemeClr val="bg1"/>
              </a:solidFill>
            </a:rPr>
            <a:t>390.986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Капитални </a:t>
          </a:r>
          <a:r>
            <a:rPr lang="x-none">
              <a:solidFill>
                <a:schemeClr val="bg1"/>
              </a:solidFill>
            </a:rPr>
            <a:t>издаци </a:t>
          </a:r>
          <a:r>
            <a:rPr lang="sr-Cyrl-BA" dirty="0" smtClean="0">
              <a:solidFill>
                <a:schemeClr val="bg1"/>
              </a:solidFill>
            </a:rPr>
            <a:t>7</a:t>
          </a:r>
          <a:r>
            <a:rPr lang="sr-Cyrl-CS" dirty="0" smtClean="0">
              <a:solidFill>
                <a:srgbClr val="FF0000"/>
              </a:solidFill>
            </a:rPr>
            <a:t>.217.138,51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Расходи за </a:t>
          </a:r>
          <a:r>
            <a:rPr lang="x-none">
              <a:solidFill>
                <a:schemeClr val="bg1"/>
              </a:solidFill>
            </a:rPr>
            <a:t>запослене </a:t>
          </a:r>
          <a:r>
            <a:rPr lang="sr-Cyrl-BA" dirty="0" smtClean="0">
              <a:solidFill>
                <a:schemeClr val="bg1"/>
              </a:solidFill>
            </a:rPr>
            <a:t>34</a:t>
          </a:r>
          <a:r>
            <a:rPr lang="sr-Cyrl-CS" dirty="0" smtClean="0">
              <a:solidFill>
                <a:schemeClr val="bg1"/>
              </a:solidFill>
            </a:rPr>
            <a:t>.531.014,00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Социјална </a:t>
          </a:r>
          <a:r>
            <a:rPr lang="x-none">
              <a:solidFill>
                <a:schemeClr val="bg1"/>
              </a:solidFill>
            </a:rPr>
            <a:t>помоћ </a:t>
          </a:r>
          <a:r>
            <a:rPr lang="sr-Cyrl-CS" dirty="0" smtClean="0">
              <a:solidFill>
                <a:schemeClr val="bg1"/>
              </a:solidFill>
            </a:rPr>
            <a:t>16.808.884,82</a:t>
          </a:r>
          <a:r>
            <a:rPr lang="sr-Cyrl-CS" dirty="0" smtClean="0">
              <a:solidFill>
                <a:srgbClr val="FF0000"/>
              </a:solidFill>
            </a:rPr>
            <a:t>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Дотације и </a:t>
          </a:r>
          <a:r>
            <a:rPr lang="x-none">
              <a:solidFill>
                <a:schemeClr val="bg1"/>
              </a:solidFill>
            </a:rPr>
            <a:t>трансфери </a:t>
          </a:r>
          <a:r>
            <a:rPr lang="sr-Cyrl-BA" dirty="0" smtClean="0">
              <a:solidFill>
                <a:schemeClr val="bg1"/>
              </a:solidFill>
            </a:rPr>
            <a:t>21</a:t>
          </a:r>
          <a:r>
            <a:rPr lang="sr-Cyrl-CS" dirty="0" smtClean="0">
              <a:solidFill>
                <a:srgbClr val="FF0000"/>
              </a:solidFill>
            </a:rPr>
            <a:t>.048.500,00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Остали </a:t>
          </a:r>
          <a:r>
            <a:rPr lang="x-none">
              <a:solidFill>
                <a:schemeClr val="bg1"/>
              </a:solidFill>
            </a:rPr>
            <a:t>расходи </a:t>
          </a:r>
          <a:r>
            <a:rPr lang="sr-Cyrl-BA" dirty="0" smtClean="0">
              <a:solidFill>
                <a:schemeClr val="bg1"/>
              </a:solidFill>
            </a:rPr>
            <a:t>5</a:t>
          </a:r>
          <a:r>
            <a:rPr lang="sr-Cyrl-CS" dirty="0" smtClean="0">
              <a:solidFill>
                <a:srgbClr val="FF0000"/>
              </a:solidFill>
            </a:rPr>
            <a:t>.290.000,00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Средства </a:t>
          </a:r>
          <a:r>
            <a:rPr lang="x-none">
              <a:solidFill>
                <a:schemeClr val="bg1"/>
              </a:solidFill>
            </a:rPr>
            <a:t>резерве </a:t>
          </a:r>
          <a:r>
            <a:rPr lang="sr-Cyrl-BA" dirty="0" smtClean="0">
              <a:solidFill>
                <a:schemeClr val="bg1"/>
              </a:solidFill>
            </a:rPr>
            <a:t>2</a:t>
          </a:r>
          <a:r>
            <a:rPr lang="sr-Latn-CS" dirty="0" smtClean="0">
              <a:solidFill>
                <a:srgbClr val="FF0000"/>
              </a:solidFill>
            </a:rPr>
            <a:t>.</a:t>
          </a:r>
          <a:r>
            <a:rPr lang="sr-Cyrl-BA" dirty="0" smtClean="0">
              <a:solidFill>
                <a:srgbClr val="FF0000"/>
              </a:solidFill>
            </a:rPr>
            <a:t>2</a:t>
          </a:r>
          <a:r>
            <a:rPr lang="sr-Latn-CS" dirty="0" smtClean="0">
              <a:solidFill>
                <a:srgbClr val="FF0000"/>
              </a:solidFill>
            </a:rPr>
            <a:t>00.000,00 </a:t>
          </a:r>
          <a:r>
            <a:rPr lang="sr-Cyrl-CS" dirty="0" smtClean="0">
              <a:solidFill>
                <a:srgbClr val="FF0000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B934A8F6-A88C-4959-9B28-FAEC3FDB8ECB}">
      <dgm:prSet/>
      <dgm:spPr/>
      <dgm:t>
        <a:bodyPr/>
        <a:lstStyle/>
        <a:p>
          <a:endParaRPr lang="en-US" dirty="0"/>
        </a:p>
      </dgm:t>
    </dgm:pt>
    <dgm:pt modelId="{D8A6BBD4-E8E4-41BE-AAB5-814B3EDE58AC}" type="parTrans" cxnId="{F830E43E-F9F9-4EAB-83B5-DFA47EDB6409}">
      <dgm:prSet/>
      <dgm:spPr/>
      <dgm:t>
        <a:bodyPr/>
        <a:lstStyle/>
        <a:p>
          <a:endParaRPr lang="en-US"/>
        </a:p>
      </dgm:t>
    </dgm:pt>
    <dgm:pt modelId="{316DF9E2-BD4A-417F-86B9-599B1CE09F4B}" type="sibTrans" cxnId="{F830E43E-F9F9-4EAB-83B5-DFA47EDB6409}">
      <dgm:prSet/>
      <dgm:spPr/>
      <dgm:t>
        <a:bodyPr/>
        <a:lstStyle/>
        <a:p>
          <a:endParaRPr lang="en-US"/>
        </a:p>
      </dgm:t>
    </dgm:pt>
    <dgm:pt modelId="{778FBD30-4DC4-4D0D-90BF-7C37EC85AACF}">
      <dgm:prSet/>
      <dgm:spPr/>
      <dgm:t>
        <a:bodyPr/>
        <a:lstStyle/>
        <a:p>
          <a:endParaRPr lang="en-US"/>
        </a:p>
      </dgm:t>
    </dgm:pt>
    <dgm:pt modelId="{DB1B5BFA-C259-4FDE-B100-49B1E6198669}" type="parTrans" cxnId="{18132CF5-DA11-479F-A3AB-14C6D31F5510}">
      <dgm:prSet/>
      <dgm:spPr/>
      <dgm:t>
        <a:bodyPr/>
        <a:lstStyle/>
        <a:p>
          <a:endParaRPr lang="en-US"/>
        </a:p>
      </dgm:t>
    </dgm:pt>
    <dgm:pt modelId="{49250B2D-2F88-49BE-A1F6-7A7516CA0A92}" type="sibTrans" cxnId="{18132CF5-DA11-479F-A3AB-14C6D31F5510}">
      <dgm:prSet/>
      <dgm:spPr/>
      <dgm:t>
        <a:bodyPr/>
        <a:lstStyle/>
        <a:p>
          <a:endParaRPr lang="en-US"/>
        </a:p>
      </dgm:t>
    </dgm:pt>
    <dgm:pt modelId="{01BEB43D-2508-4599-AD58-F1019F424C60}">
      <dgm:prSet/>
      <dgm:spPr/>
      <dgm:t>
        <a:bodyPr/>
        <a:lstStyle/>
        <a:p>
          <a:endParaRPr lang="en-US"/>
        </a:p>
      </dgm:t>
    </dgm:pt>
    <dgm:pt modelId="{96194317-801D-42F3-A33A-9FD08A85D0BF}" type="parTrans" cxnId="{E8552A83-5D29-47F1-81A0-1F06E5653BBF}">
      <dgm:prSet/>
      <dgm:spPr/>
      <dgm:t>
        <a:bodyPr/>
        <a:lstStyle/>
        <a:p>
          <a:endParaRPr lang="en-US"/>
        </a:p>
      </dgm:t>
    </dgm:pt>
    <dgm:pt modelId="{9BBF8F19-6134-4C2D-9574-4237D31D1395}" type="sibTrans" cxnId="{E8552A83-5D29-47F1-81A0-1F06E5653BBF}">
      <dgm:prSet/>
      <dgm:spPr/>
      <dgm:t>
        <a:bodyPr/>
        <a:lstStyle/>
        <a:p>
          <a:endParaRPr lang="en-US"/>
        </a:p>
      </dgm:t>
    </dgm:pt>
    <dgm:pt modelId="{54F7FD6A-89C9-4571-A1E3-4B02B13C9848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A8805E74-AFE5-458E-AAB3-6408F82EF9C5}" type="parTrans" cxnId="{5D24167A-299B-41FC-8FD9-501442920134}">
      <dgm:prSet/>
      <dgm:spPr/>
      <dgm:t>
        <a:bodyPr/>
        <a:lstStyle/>
        <a:p>
          <a:endParaRPr lang="en-US"/>
        </a:p>
      </dgm:t>
    </dgm:pt>
    <dgm:pt modelId="{E54EC6C7-74DB-4CE0-89C8-9D9C84EB31AF}" type="sibTrans" cxnId="{5D24167A-299B-41FC-8FD9-501442920134}">
      <dgm:prSet/>
      <dgm:spPr/>
      <dgm:t>
        <a:bodyPr/>
        <a:lstStyle/>
        <a:p>
          <a:endParaRPr lang="en-US"/>
        </a:p>
      </dgm:t>
    </dgm:pt>
    <dgm:pt modelId="{B0D85D26-C19C-4829-9F51-8E6499FA7B8E}">
      <dgm:prSet/>
      <dgm:spPr/>
      <dgm:t>
        <a:bodyPr/>
        <a:lstStyle/>
        <a:p>
          <a:r>
            <a:rPr lang="sr-Cyrl-BA" dirty="0" smtClean="0">
              <a:solidFill>
                <a:schemeClr val="bg1"/>
              </a:solidFill>
            </a:rPr>
            <a:t>Отплата кредита 1.450.000,00</a:t>
          </a:r>
          <a:endParaRPr lang="en-US" dirty="0">
            <a:solidFill>
              <a:schemeClr val="bg1"/>
            </a:solidFill>
          </a:endParaRPr>
        </a:p>
      </dgm:t>
    </dgm:pt>
    <dgm:pt modelId="{4F5B6686-F324-41A3-B00C-405008137087}" type="parTrans" cxnId="{68E2A644-D59C-4487-8445-F707A4FBD354}">
      <dgm:prSet/>
      <dgm:spPr/>
      <dgm:t>
        <a:bodyPr/>
        <a:lstStyle/>
        <a:p>
          <a:endParaRPr lang="en-US"/>
        </a:p>
      </dgm:t>
    </dgm:pt>
    <dgm:pt modelId="{A83D140B-A83E-4C86-9B18-AAA6DDF859C3}" type="sibTrans" cxnId="{68E2A644-D59C-4487-8445-F707A4FBD354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9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9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9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9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9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9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9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9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9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9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9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9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9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9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9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9"/>
      <dgm:spPr/>
      <dgm:t>
        <a:bodyPr/>
        <a:lstStyle/>
        <a:p>
          <a:endParaRPr lang="en-US"/>
        </a:p>
      </dgm:t>
    </dgm:pt>
    <dgm:pt modelId="{DD4F05AC-76C8-494C-9EC7-11B30E7A7F50}" type="pres">
      <dgm:prSet presAssocID="{B0D85D26-C19C-4829-9F51-8E6499FA7B8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ABCD4-45B9-4F87-86D7-7CF0246343BA}" type="pres">
      <dgm:prSet presAssocID="{B0D85D26-C19C-4829-9F51-8E6499FA7B8E}" presName="dummy" presStyleCnt="0"/>
      <dgm:spPr/>
    </dgm:pt>
    <dgm:pt modelId="{CB1CFE6E-B36A-4E04-99B3-D490BB12E1C6}" type="pres">
      <dgm:prSet presAssocID="{A83D140B-A83E-4C86-9B18-AAA6DDF859C3}" presName="sibTrans" presStyleLbl="sibTrans2D1" presStyleIdx="8" presStyleCnt="9"/>
      <dgm:spPr/>
      <dgm:t>
        <a:bodyPr/>
        <a:lstStyle/>
        <a:p>
          <a:endParaRPr lang="en-US"/>
        </a:p>
      </dgm:t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F830E43E-F9F9-4EAB-83B5-DFA47EDB6409}" srcId="{B1BE2A8E-285E-4C69-9BFF-CE48B252AA50}" destId="{B934A8F6-A88C-4959-9B28-FAEC3FDB8ECB}" srcOrd="4" destOrd="0" parTransId="{D8A6BBD4-E8E4-41BE-AAB5-814B3EDE58AC}" sibTransId="{316DF9E2-BD4A-417F-86B9-599B1CE09F4B}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E8552A83-5D29-47F1-81A0-1F06E5653BBF}" srcId="{778FBD30-4DC4-4D0D-90BF-7C37EC85AACF}" destId="{01BEB43D-2508-4599-AD58-F1019F424C60}" srcOrd="0" destOrd="0" parTransId="{96194317-801D-42F3-A33A-9FD08A85D0BF}" sibTransId="{9BBF8F19-6134-4C2D-9574-4237D31D1395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68E2A644-D59C-4487-8445-F707A4FBD354}" srcId="{9ED1A3B2-A381-4201-823D-E4B4F944886D}" destId="{B0D85D26-C19C-4829-9F51-8E6499FA7B8E}" srcOrd="8" destOrd="0" parTransId="{4F5B6686-F324-41A3-B00C-405008137087}" sibTransId="{A83D140B-A83E-4C86-9B18-AAA6DDF859C3}"/>
    <dgm:cxn modelId="{D5A26C81-B5CA-4FF9-85ED-60967857EFA6}" srcId="{B1BE2A8E-285E-4C69-9BFF-CE48B252AA50}" destId="{3641F520-BAF8-4BA4-A826-44FA753A5F4E}" srcOrd="5" destOrd="0" parTransId="{31D6B297-275C-4FAC-A07E-4467512471AD}" sibTransId="{53B82682-8E0C-4903-98EA-36CBB0B8A63B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18132CF5-DA11-479F-A3AB-14C6D31F5510}" srcId="{B1BE2A8E-285E-4C69-9BFF-CE48B252AA50}" destId="{778FBD30-4DC4-4D0D-90BF-7C37EC85AACF}" srcOrd="1" destOrd="0" parTransId="{DB1B5BFA-C259-4FDE-B100-49B1E6198669}" sibTransId="{49250B2D-2F88-49BE-A1F6-7A7516CA0A92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B6507D96-25C4-4121-9433-2A113978B784}" srcId="{B1BE2A8E-285E-4C69-9BFF-CE48B252AA50}" destId="{C64FD589-26EA-483C-BB5E-C8324A82EAF5}" srcOrd="3" destOrd="0" parTransId="{1E312D33-14E1-4B2B-A210-2A735401CE1C}" sibTransId="{46E45D53-1277-4C97-8E3B-323B4EBF62F5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F9B5366B-7A28-475D-BAF5-BBC8DC2893E0}" type="presOf" srcId="{A83D140B-A83E-4C86-9B18-AAA6DDF859C3}" destId="{CB1CFE6E-B36A-4E04-99B3-D490BB12E1C6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6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51A79A47-99DC-4269-9AD7-A69AC8004081}" type="presOf" srcId="{B0D85D26-C19C-4829-9F51-8E6499FA7B8E}" destId="{DD4F05AC-76C8-494C-9EC7-11B30E7A7F50}" srcOrd="0" destOrd="0" presId="urn:microsoft.com/office/officeart/2005/8/layout/radial6"/>
    <dgm:cxn modelId="{3DFE3AE5-6DA5-4440-A66F-1437FD4DC5D4}" srcId="{B1BE2A8E-285E-4C69-9BFF-CE48B252AA50}" destId="{343B6168-99DB-4C0C-9BE7-E54D7B80C5AD}" srcOrd="7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D24167A-299B-41FC-8FD9-501442920134}" srcId="{B1BE2A8E-285E-4C69-9BFF-CE48B252AA50}" destId="{54F7FD6A-89C9-4571-A1E3-4B02B13C9848}" srcOrd="2" destOrd="0" parTransId="{A8805E74-AFE5-458E-AAB3-6408F82EF9C5}" sibTransId="{E54EC6C7-74DB-4CE0-89C8-9D9C84EB31AF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AAB4DFCE-2BD2-4B38-BE9A-CB7F13758807}" type="presParOf" srcId="{F4B68BA8-694B-4B7F-8215-68903FFCD2D7}" destId="{DD4F05AC-76C8-494C-9EC7-11B30E7A7F50}" srcOrd="25" destOrd="0" presId="urn:microsoft.com/office/officeart/2005/8/layout/radial6"/>
    <dgm:cxn modelId="{9B4F12E8-B9B1-46CF-92D9-A6B07C4D7569}" type="presParOf" srcId="{F4B68BA8-694B-4B7F-8215-68903FFCD2D7}" destId="{FE4ABCD4-45B9-4F87-86D7-7CF0246343BA}" srcOrd="26" destOrd="0" presId="urn:microsoft.com/office/officeart/2005/8/layout/radial6"/>
    <dgm:cxn modelId="{61D2892E-DD4E-4EC1-8F90-30E317294AA6}" type="presParOf" srcId="{F4B68BA8-694B-4B7F-8215-68903FFCD2D7}" destId="{CB1CFE6E-B36A-4E04-99B3-D490BB12E1C6}" srcOrd="27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Председник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Средње школе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2018.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69308" y="480883"/>
        <a:ext cx="790984" cy="790984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300941" y="800076"/>
        <a:ext cx="476803" cy="152597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(унети износ)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2118393" y="480883"/>
        <a:ext cx="790984" cy="790984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250025" y="800076"/>
        <a:ext cx="476803" cy="152597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>
              <a:solidFill>
                <a:srgbClr val="FF0000"/>
              </a:solidFill>
            </a:rPr>
            <a:t>(унети износ)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788838" y="595982"/>
        <a:ext cx="1030984" cy="66931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018800" y="696690"/>
        <a:ext cx="476803" cy="381493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935973" y="482761"/>
        <a:ext cx="760253" cy="763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 dirty="0"/>
            <a:t>Укупни буџетски приходи и примања  </a:t>
          </a:r>
          <a:r>
            <a:rPr lang="sr-Latn-RS" sz="2500" kern="1200" dirty="0" err="1">
              <a:solidFill>
                <a:srgbClr val="FF0000"/>
              </a:solidFill>
            </a:rPr>
            <a:t>xxxxx</a:t>
          </a:r>
          <a:r>
            <a:rPr lang="sr-Cyrl-RS" sz="2500" kern="1200" dirty="0"/>
            <a:t> динара</a:t>
          </a:r>
          <a:endParaRPr lang="en-US" sz="25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Приходи од  пореза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   </a:t>
          </a:r>
          <a:r>
            <a:rPr lang="sr-Cyrl-RS" sz="1100" kern="1200" dirty="0"/>
            <a:t>    динара</a:t>
          </a:r>
          <a:endParaRPr lang="en-US" sz="11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Трансфери </a:t>
          </a:r>
          <a:r>
            <a:rPr lang="sr-Latn-RS" sz="1100" kern="1200" dirty="0" err="1">
              <a:solidFill>
                <a:srgbClr val="FF0000"/>
              </a:solidFill>
            </a:rPr>
            <a:t>xxxxxx</a:t>
          </a:r>
          <a:r>
            <a:rPr lang="sr-Latn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Други приходи  </a:t>
          </a:r>
          <a:r>
            <a:rPr lang="sr-Latn-RS" sz="1100" kern="1200" dirty="0" err="1">
              <a:solidFill>
                <a:srgbClr val="FF0000"/>
              </a:solidFill>
            </a:rPr>
            <a:t>xxxxx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нефинансијске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Latn-RS" sz="1000" kern="1200" dirty="0" err="1">
              <a:solidFill>
                <a:srgbClr val="FF0000"/>
              </a:solidFill>
            </a:rPr>
            <a:t>xxxx</a:t>
          </a:r>
          <a:r>
            <a:rPr lang="sr-Cyrl-RS" sz="1000" kern="1200" dirty="0"/>
            <a:t> </a:t>
          </a:r>
          <a:r>
            <a:rPr lang="sr-Latn-RS" sz="1000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06080" y="452153"/>
          <a:ext cx="3704076" cy="3704076"/>
        </a:xfrm>
        <a:prstGeom prst="blockArc">
          <a:avLst>
            <a:gd name="adj1" fmla="val 13069771"/>
            <a:gd name="adj2" fmla="val 15892869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34321" y="643702"/>
          <a:ext cx="3704076" cy="3704076"/>
        </a:xfrm>
        <a:prstGeom prst="blockArc">
          <a:avLst>
            <a:gd name="adj1" fmla="val 11148650"/>
            <a:gd name="adj2" fmla="val 13556078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23280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64706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696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000" kern="1200" dirty="0">
              <a:solidFill>
                <a:schemeClr val="bg1"/>
              </a:solidFill>
            </a:rPr>
            <a:t>Укупни расходи и издаци </a:t>
          </a:r>
          <a:r>
            <a:rPr lang="sr-Latn-RS" sz="2000" kern="1200" dirty="0" err="1">
              <a:solidFill>
                <a:srgbClr val="FF0000"/>
              </a:solidFill>
            </a:rPr>
            <a:t>xxxx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508095" y="1709277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Коришћење роба и услуга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ru-RU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800090" y="45038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Дотације и трансфери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970767" y="618496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381584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Расходи за запослене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538097" y="1939199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4850254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Социјална помоћ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006238" y="3235335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3604745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Субвенције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756577" y="3739492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306192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Остали расходи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53346" y="3235335"/>
        <a:ext cx="710522" cy="726442"/>
      </dsp:txXfrm>
    </dsp:sp>
    <dsp:sp modelId="{4F05B281-B6DB-45BB-A427-1BF92AADC139}">
      <dsp:nvSpPr>
        <dsp:cNvPr id="0" name=""/>
        <dsp:cNvSpPr/>
      </dsp:nvSpPr>
      <dsp:spPr>
        <a:xfrm>
          <a:off x="1779274" y="1757247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Средства резерве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924607" y="1919569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225879" y="607694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Капитални издаци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00016" y="777606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batocina.org.rs/budze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/>
              <a:t>ОПШТИНА</a:t>
            </a:r>
            <a:r>
              <a:rPr lang="en-US" dirty="0"/>
              <a:t> </a:t>
            </a:r>
            <a:r>
              <a:rPr lang="sr-Cyrl-CS" dirty="0" smtClean="0"/>
              <a:t>БАТОЧИНА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>
            <a:normAutofit fontScale="92500" lnSpcReduction="20000"/>
          </a:bodyPr>
          <a:lstStyle/>
          <a:p>
            <a:r>
              <a:rPr lang="x-none" dirty="0">
                <a:latin typeface="+mj-lt"/>
              </a:rPr>
              <a:t>ГРАЂАНСКИ ВОДИЧ КРОЗ ОДЛУКУ </a:t>
            </a:r>
            <a:r>
              <a:rPr lang="x-none">
                <a:latin typeface="+mj-lt"/>
              </a:rPr>
              <a:t>О </a:t>
            </a:r>
            <a:r>
              <a:rPr lang="sr-Cyrl-BA" dirty="0" smtClean="0">
                <a:latin typeface="+mj-lt"/>
              </a:rPr>
              <a:t>ПРИВРЕМЕНОМ ФИНАНСИРАЊУ ЗА ПЕРИОД ЈАНУАР – МАРТ </a:t>
            </a:r>
            <a:r>
              <a:rPr lang="x-none" smtClean="0">
                <a:latin typeface="+mj-lt"/>
              </a:rPr>
              <a:t> </a:t>
            </a:r>
            <a:r>
              <a:rPr lang="x-none">
                <a:latin typeface="+mj-lt"/>
              </a:rPr>
              <a:t>за </a:t>
            </a:r>
            <a:r>
              <a:rPr lang="x-none" smtClean="0">
                <a:latin typeface="+mj-lt"/>
              </a:rPr>
              <a:t>20</a:t>
            </a:r>
            <a:r>
              <a:rPr lang="sr-Latn-CS" dirty="0" smtClean="0">
                <a:latin typeface="+mj-lt"/>
              </a:rPr>
              <a:t>2</a:t>
            </a:r>
            <a:r>
              <a:rPr lang="sr-Cyrl-BA" dirty="0" smtClean="0">
                <a:latin typeface="+mj-lt"/>
              </a:rPr>
              <a:t>4</a:t>
            </a:r>
            <a:r>
              <a:rPr lang="x-none" smtClean="0">
                <a:latin typeface="+mj-lt"/>
              </a:rPr>
              <a:t>. </a:t>
            </a:r>
            <a:r>
              <a:rPr lang="x-none" dirty="0">
                <a:latin typeface="+mj-lt"/>
              </a:rPr>
              <a:t>годину</a:t>
            </a:r>
            <a:endParaRPr lang="en-US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grb-srbije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071546"/>
            <a:ext cx="92869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x-none" dirty="0"/>
              <a:t>Шта су приходи и </a:t>
            </a:r>
            <a:r>
              <a:rPr lang="x-none"/>
              <a:t>примања </a:t>
            </a:r>
            <a:r>
              <a:rPr lang="sr-Cyrl-BA" dirty="0" smtClean="0"/>
              <a:t>Одлуке</a:t>
            </a:r>
            <a:r>
              <a:rPr lang="x-none" smtClean="0"/>
              <a:t>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Структура планираних прихода и примања </a:t>
            </a:r>
            <a:r>
              <a:rPr lang="x-none" sz="3000" b="1"/>
              <a:t>за </a:t>
            </a:r>
            <a:r>
              <a:rPr lang="sr-Cyrl-BA" sz="3000" b="1" dirty="0" smtClean="0"/>
              <a:t>период јануар – март </a:t>
            </a:r>
            <a:r>
              <a:rPr lang="x-none" sz="3000" b="1" smtClean="0"/>
              <a:t>20</a:t>
            </a:r>
            <a:r>
              <a:rPr lang="sr-Cyrl-CS" sz="3000" b="1" dirty="0" smtClean="0"/>
              <a:t>2</a:t>
            </a:r>
            <a:r>
              <a:rPr lang="sr-Cyrl-BA" sz="3000" b="1" dirty="0" smtClean="0"/>
              <a:t>4</a:t>
            </a:r>
            <a:r>
              <a:rPr lang="x-none" sz="3000" b="1" smtClean="0"/>
              <a:t>. </a:t>
            </a:r>
            <a:r>
              <a:rPr lang="x-none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900" b="1" dirty="0"/>
              <a:t>Структура планираних прихода и </a:t>
            </a:r>
            <a:r>
              <a:rPr lang="x-none" sz="2900" b="1"/>
              <a:t>примања </a:t>
            </a:r>
            <a:r>
              <a:rPr lang="x-none" sz="2900" b="1" smtClean="0"/>
              <a:t>за 20</a:t>
            </a:r>
            <a:r>
              <a:rPr lang="sr-Cyrl-CS" sz="2900" b="1" dirty="0" smtClean="0"/>
              <a:t>2</a:t>
            </a:r>
            <a:r>
              <a:rPr lang="sr-Cyrl-BA" sz="2900" b="1" dirty="0" smtClean="0"/>
              <a:t>4</a:t>
            </a:r>
            <a:r>
              <a:rPr lang="x-none" sz="2900" b="1" smtClean="0"/>
              <a:t>. </a:t>
            </a:r>
            <a:r>
              <a:rPr lang="x-none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D690970-CB48-4F14-9964-6D469EC66B8B}"/>
              </a:ext>
            </a:extLst>
          </p:cNvPr>
          <p:cNvGraphicFramePr/>
          <p:nvPr/>
        </p:nvGraphicFramePr>
        <p:xfrm>
          <a:off x="1481137" y="1404937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x-none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fontScale="92500"/>
          </a:bodyPr>
          <a:lstStyle/>
          <a:p>
            <a:pPr marL="137160" indent="0" algn="just">
              <a:buNone/>
            </a:pPr>
            <a:r>
              <a:rPr lang="x-none" sz="1600"/>
              <a:t>	</a:t>
            </a:r>
            <a:r>
              <a:rPr lang="sr-Cyrl-BA" sz="1700" dirty="0" smtClean="0"/>
              <a:t>Одлука</a:t>
            </a:r>
            <a:r>
              <a:rPr lang="x-none" sz="1700" smtClean="0"/>
              <a:t> </a:t>
            </a:r>
            <a:r>
              <a:rPr lang="x-none" sz="1700" dirty="0"/>
              <a:t>мора бити у равнотежи, што значи да расходи морају одговарати приходима. Укупни планирани расходи и </a:t>
            </a:r>
            <a:r>
              <a:rPr lang="x-none" sz="1700"/>
              <a:t>издаци </a:t>
            </a:r>
            <a:r>
              <a:rPr lang="sr-Cyrl-BA" sz="1700" dirty="0" smtClean="0"/>
              <a:t>за период јануар – март </a:t>
            </a:r>
            <a:r>
              <a:rPr lang="x-none" sz="1700" smtClean="0"/>
              <a:t> 20</a:t>
            </a:r>
            <a:r>
              <a:rPr lang="sr-Cyrl-CS" sz="1700" dirty="0" smtClean="0"/>
              <a:t>24</a:t>
            </a:r>
            <a:r>
              <a:rPr lang="x-none" sz="1700" smtClean="0"/>
              <a:t>. </a:t>
            </a:r>
            <a:r>
              <a:rPr lang="x-none" sz="1700" dirty="0"/>
              <a:t>години из буџета износе: </a:t>
            </a:r>
          </a:p>
          <a:p>
            <a:endParaRPr lang="x-none" sz="1600" dirty="0"/>
          </a:p>
          <a:p>
            <a:endParaRPr lang="x-none" sz="1600" dirty="0"/>
          </a:p>
          <a:p>
            <a:endParaRPr lang="x-none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x-none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РАСХОДИ </a:t>
            </a:r>
            <a:r>
              <a:rPr lang="x-none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ИЗДАЦИ</a:t>
            </a:r>
            <a:r>
              <a:rPr lang="x-none" sz="1700" dirty="0"/>
              <a:t> представљају трошкове изградње или инвестиционог одржавања већ постојећих објеката, набавку земљишта, машина и опрeме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РАСХОДИ И ИЗДАЦИ </a:t>
            </a:r>
            <a:r>
              <a:rPr lang="x-none" sz="1700" dirty="0"/>
              <a:t>морају се исказивати на законом прописан начин, односно морају се исказивати: по </a:t>
            </a:r>
            <a:r>
              <a:rPr lang="x-none" sz="1700" i="1" dirty="0"/>
              <a:t>програмима</a:t>
            </a:r>
            <a:r>
              <a:rPr lang="x-none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x-none" sz="1700" i="1" dirty="0"/>
              <a:t>основној намени </a:t>
            </a:r>
            <a:r>
              <a:rPr lang="x-none" sz="1700" dirty="0"/>
              <a:t>која показује за коју врсту трошка се средства издвајају; по </a:t>
            </a:r>
            <a:r>
              <a:rPr lang="x-none" sz="1700" i="1" dirty="0"/>
              <a:t>функцији</a:t>
            </a:r>
            <a:r>
              <a:rPr lang="x-none" sz="1700" dirty="0"/>
              <a:t> која показује функционалну намену за одређену област и по </a:t>
            </a:r>
            <a:r>
              <a:rPr lang="x-none" sz="1700" i="1" dirty="0"/>
              <a:t>корисницима буџета </a:t>
            </a:r>
            <a:r>
              <a:rPr lang="x-none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CS" b="1" smtClean="0"/>
              <a:t>145 </a:t>
            </a:r>
            <a:r>
              <a:rPr lang="x-none" b="1" smtClean="0"/>
              <a:t>мили</a:t>
            </a:r>
            <a:r>
              <a:rPr lang="sr-Cyrl-CS" b="1" dirty="0" smtClean="0"/>
              <a:t>она</a:t>
            </a:r>
            <a:r>
              <a:rPr lang="x-none" b="1" smtClean="0"/>
              <a:t> </a:t>
            </a:r>
            <a:r>
              <a:rPr lang="x-none" b="1" dirty="0"/>
              <a:t>динара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dirty="0"/>
              <a:t>Шта су расходи и </a:t>
            </a:r>
            <a:r>
              <a:rPr lang="x-none"/>
              <a:t>издаци </a:t>
            </a:r>
            <a:r>
              <a:rPr lang="sr-Cyrl-BA" dirty="0" smtClean="0"/>
              <a:t>Одлуке</a:t>
            </a:r>
            <a:r>
              <a:rPr lang="x-none" smtClean="0"/>
              <a:t>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Структура планираних расхода и </a:t>
            </a:r>
            <a:r>
              <a:rPr lang="x-none" sz="3000" b="1"/>
              <a:t>издатака </a:t>
            </a:r>
            <a:r>
              <a:rPr lang="sr-Cyrl-BA" sz="3000" b="1" dirty="0" smtClean="0"/>
              <a:t>Одлуке о привремњном финансирању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3200" b="1" dirty="0"/>
              <a:t>Структура планираних расхода и </a:t>
            </a:r>
            <a:r>
              <a:rPr lang="x-none" sz="3200" b="1"/>
              <a:t>издатака </a:t>
            </a:r>
            <a:r>
              <a:rPr lang="sr-Cyrl-BA" sz="3200" b="1" dirty="0" smtClean="0"/>
              <a:t>Одлуке о привременом финансирању</a:t>
            </a:r>
            <a:endParaRPr lang="en-US" sz="3200" b="1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1076325" y="1028700"/>
          <a:ext cx="6991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x-none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767322"/>
          <a:ext cx="8960308" cy="554008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Средства из Одлуке о буџету </a:t>
                      </a:r>
                      <a:r>
                        <a:rPr lang="x-none" sz="1200"/>
                        <a:t>за </a:t>
                      </a:r>
                      <a:r>
                        <a:rPr lang="x-none" sz="1200" smtClean="0"/>
                        <a:t>20</a:t>
                      </a:r>
                      <a:r>
                        <a:rPr lang="sr-Cyrl-CS" sz="1200" dirty="0" smtClean="0"/>
                        <a:t>21</a:t>
                      </a:r>
                      <a:r>
                        <a:rPr lang="x-none" sz="1200" smtClean="0"/>
                        <a:t>. </a:t>
                      </a:r>
                      <a:r>
                        <a:rPr lang="x-none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x-none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9,663,884.54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12,110,000.00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6,186,000.00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272806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14,054,138.51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23,047,000.00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10,955,000.00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4,433,500.00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8,125,000.28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4,980,000.00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7,750,000.00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2,500,000.00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314621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28,828,304.00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10,337,696.00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17. </a:t>
                      </a:r>
                      <a:r>
                        <a:rPr lang="x-none" sz="1200"/>
                        <a:t>Енергетска </a:t>
                      </a:r>
                      <a:r>
                        <a:rPr lang="x-none" sz="1200" smtClean="0"/>
                        <a:t>ефикасност </a:t>
                      </a:r>
                      <a:r>
                        <a:rPr lang="x-none" sz="1200" dirty="0"/>
                        <a:t>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2,800,000.00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152353">
                <a:tc>
                  <a:txBody>
                    <a:bodyPr/>
                    <a:lstStyle/>
                    <a:p>
                      <a:r>
                        <a:rPr lang="x-none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145,770,523.33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x-none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1076325" y="1028700"/>
          <a:ext cx="6991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97453060"/>
              </p:ext>
            </p:extLst>
          </p:nvPr>
        </p:nvGraphicFramePr>
        <p:xfrm>
          <a:off x="899592" y="1340769"/>
          <a:ext cx="7560841" cy="1828466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x-none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x-none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Latn-CS" sz="1500" dirty="0" smtClean="0">
                          <a:effectLst/>
                        </a:rPr>
                        <a:t>2</a:t>
                      </a:r>
                      <a:r>
                        <a:rPr lang="en-US" sz="1500" dirty="0" smtClean="0">
                          <a:effectLst/>
                        </a:rPr>
                        <a:t>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en-US" sz="1500" dirty="0" smtClean="0">
                          <a:effectLst/>
                        </a:rPr>
                        <a:t>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Изградња зелене пијаце у </a:t>
                      </a:r>
                      <a:r>
                        <a:rPr lang="sr-Cyrl-C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Баточини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223.052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2.000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Израда пројектне документације за рехабилитацију улице Вука Караџића у Брзану (Калиготић)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600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Израда пројектне документације за </a:t>
                      </a:r>
                      <a:r>
                        <a:rPr lang="sr-Cyrl-R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прикључак истуреног одељења основне школе у Брзану  на водоводну мрежу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x-none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2174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Documents and Settings\mpopovic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28604"/>
            <a:ext cx="3314700" cy="1785950"/>
          </a:xfrm>
          <a:prstGeom prst="rect">
            <a:avLst/>
          </a:prstGeom>
          <a:noFill/>
        </p:spPr>
      </p:pic>
      <p:pic>
        <p:nvPicPr>
          <p:cNvPr id="1027" name="Picture 3" descr="C:\Documents and Settings\mpopovic\Desktop\Srednja-škola-Nikola-Tesla-Batočin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57166"/>
            <a:ext cx="3786214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8" name="Picture 4" descr="C:\Documents and Settings\mpopovic\Desktop\44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3286124"/>
            <a:ext cx="4000528" cy="2997000"/>
          </a:xfrm>
          <a:prstGeom prst="rect">
            <a:avLst/>
          </a:prstGeom>
          <a:noFill/>
        </p:spPr>
      </p:pic>
      <p:pic>
        <p:nvPicPr>
          <p:cNvPr id="1029" name="Picture 5" descr="C:\Documents and Settings\mpopovic\Desktop\Opstin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1137149">
            <a:off x="4626241" y="4460556"/>
            <a:ext cx="3973265" cy="2140460"/>
          </a:xfrm>
          <a:prstGeom prst="rect">
            <a:avLst/>
          </a:prstGeom>
          <a:noFill/>
        </p:spPr>
      </p:pic>
      <p:pic>
        <p:nvPicPr>
          <p:cNvPr id="1030" name="Picture 6" descr="C:\Documents and Settings\mpopovic\Desktop\skol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72066" y="2714620"/>
            <a:ext cx="2943212" cy="1714513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x-none" sz="2800" dirty="0"/>
              <a:t>Најважнији пројекти 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="" xmlns:a16="http://schemas.microsoft.com/office/drawing/2014/main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48133880"/>
              </p:ext>
            </p:extLst>
          </p:nvPr>
        </p:nvGraphicFramePr>
        <p:xfrm>
          <a:off x="457200" y="1340768"/>
          <a:ext cx="7751203" cy="1117889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294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x-none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x-none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0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en-US" sz="1500" dirty="0" smtClean="0">
                          <a:effectLst/>
                        </a:rPr>
                        <a:t>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en-US" sz="1500" dirty="0" smtClean="0">
                          <a:effectLst/>
                        </a:rPr>
                        <a:t>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зелене пијаце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223.052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2.000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x-none" dirty="0"/>
          </a:p>
          <a:p>
            <a:pPr marL="0" indent="0" algn="just">
              <a:buNone/>
            </a:pPr>
            <a:r>
              <a:rPr lang="x-none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x-none" dirty="0"/>
          </a:p>
          <a:p>
            <a:pPr marL="0" indent="0" algn="just">
              <a:buNone/>
            </a:pPr>
            <a:r>
              <a:rPr lang="sr-Cyrl-CS" dirty="0" smtClean="0"/>
              <a:t>	</a:t>
            </a:r>
            <a:r>
              <a:rPr lang="x-none" smtClean="0"/>
              <a:t>Уколико </a:t>
            </a:r>
            <a:r>
              <a:rPr lang="x-none" dirty="0"/>
              <a:t>сте заинтересовани да сагледате у целини </a:t>
            </a:r>
            <a:r>
              <a:rPr lang="x-none"/>
              <a:t>Одлуку </a:t>
            </a:r>
            <a:r>
              <a:rPr lang="x-none" smtClean="0"/>
              <a:t>о</a:t>
            </a:r>
            <a:r>
              <a:rPr lang="en-US" dirty="0" smtClean="0"/>
              <a:t> </a:t>
            </a:r>
            <a:r>
              <a:rPr lang="sr-Cyrl-BA" dirty="0" smtClean="0"/>
              <a:t>привременом финансирању општине Баточина за период јануар – март </a:t>
            </a:r>
            <a:r>
              <a:rPr lang="x-none" smtClean="0"/>
              <a:t> за 20</a:t>
            </a:r>
            <a:r>
              <a:rPr lang="sr-Cyrl-CS" dirty="0" smtClean="0"/>
              <a:t>2</a:t>
            </a:r>
            <a:r>
              <a:rPr lang="sr-Cyrl-BA" dirty="0" smtClean="0"/>
              <a:t>4</a:t>
            </a:r>
            <a:r>
              <a:rPr lang="x-none" smtClean="0"/>
              <a:t>. </a:t>
            </a:r>
            <a:r>
              <a:rPr lang="x-none" dirty="0"/>
              <a:t>годину, исту можете преузети на следећем </a:t>
            </a:r>
            <a:r>
              <a:rPr lang="x-none"/>
              <a:t>линку </a:t>
            </a:r>
            <a:r>
              <a:rPr lang="sr-Cyrl-CS" dirty="0" smtClean="0"/>
              <a:t>званичне </a:t>
            </a:r>
            <a:r>
              <a:rPr lang="x-none" smtClean="0"/>
              <a:t>интернет </a:t>
            </a:r>
            <a:r>
              <a:rPr lang="x-none"/>
              <a:t>странице </a:t>
            </a:r>
            <a:r>
              <a:rPr lang="sr-Cyrl-CS" dirty="0" smtClean="0"/>
              <a:t>општине Баточина</a:t>
            </a:r>
            <a:r>
              <a:rPr lang="x-none" smtClean="0"/>
              <a:t>: </a:t>
            </a:r>
            <a:r>
              <a:rPr lang="en-US" dirty="0" err="1" smtClean="0">
                <a:hlinkClick r:id="rId2"/>
              </a:rPr>
              <a:t>http://www.sobatocina.org.rs/budzet.html</a:t>
            </a:r>
            <a:r>
              <a:rPr lang="x-none" smtClean="0">
                <a:solidFill>
                  <a:srgbClr val="FF0000"/>
                </a:solidFill>
              </a:rPr>
              <a:t>  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x-none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Ко се финансира </a:t>
            </a:r>
            <a:r>
              <a:rPr lang="x-none"/>
              <a:t>из </a:t>
            </a:r>
            <a:r>
              <a:rPr lang="sr-Cyrl-BA" dirty="0" smtClean="0"/>
              <a:t>Одлуке о привременом финансирању</a:t>
            </a:r>
            <a:r>
              <a:rPr lang="x-none" smtClean="0"/>
              <a:t>?</a:t>
            </a:r>
            <a:endParaRPr lang="x-none" dirty="0"/>
          </a:p>
          <a:p>
            <a:pPr marL="342900" indent="-342900">
              <a:buFont typeface="+mj-lt"/>
              <a:buAutoNum type="arabicPeriod"/>
            </a:pPr>
            <a:r>
              <a:rPr lang="x-none" smtClean="0"/>
              <a:t>Како настаје </a:t>
            </a:r>
            <a:r>
              <a:rPr lang="sr-Cyrl-BA" dirty="0" smtClean="0"/>
              <a:t>Одлука о привременом финансирању</a:t>
            </a:r>
            <a:r>
              <a:rPr lang="en-US" dirty="0" smtClean="0"/>
              <a:t>?</a:t>
            </a:r>
            <a:endParaRPr lang="x-none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x-none" smtClean="0"/>
              <a:t>Појам </a:t>
            </a:r>
            <a:r>
              <a:rPr lang="sr-Cyrl-BA" dirty="0" smtClean="0"/>
              <a:t>Одлуке о привременом финансирању</a:t>
            </a:r>
            <a:endParaRPr lang="x-none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x-none" smtClean="0"/>
              <a:t>Шта су приходи и примања </a:t>
            </a:r>
            <a:r>
              <a:rPr lang="sr-Cyrl-BA" dirty="0" smtClean="0"/>
              <a:t>Одлуке</a:t>
            </a:r>
            <a:r>
              <a:rPr lang="x-none" smtClean="0"/>
              <a:t>?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x-none" smtClean="0"/>
              <a:t>Структура планираних прихода и примања за 20</a:t>
            </a:r>
            <a:r>
              <a:rPr lang="sr-Latn-CS" dirty="0" smtClean="0"/>
              <a:t>2</a:t>
            </a:r>
            <a:r>
              <a:rPr lang="sr-Cyrl-BA" dirty="0" smtClean="0"/>
              <a:t>4</a:t>
            </a:r>
            <a:r>
              <a:rPr lang="x-none" smtClean="0"/>
              <a:t>. годину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x-none" smtClean="0"/>
              <a:t>На </a:t>
            </a:r>
            <a:r>
              <a:rPr lang="x-none" dirty="0"/>
              <a:t>шта се троше јавна средства</a:t>
            </a:r>
            <a:r>
              <a:rPr lang="en-US" dirty="0"/>
              <a:t>?</a:t>
            </a:r>
            <a:endParaRPr lang="x-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</a:t>
            </a:r>
            <a:r>
              <a:rPr lang="ru-RU" dirty="0" smtClean="0"/>
              <a:t>Одлуке?</a:t>
            </a:r>
            <a:endParaRPr lang="x-none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smtClean="0"/>
              <a:t>Структура планираних расхода и издатака за 20</a:t>
            </a:r>
            <a:r>
              <a:rPr lang="sr-Latn-CS" dirty="0" smtClean="0"/>
              <a:t>2</a:t>
            </a:r>
            <a:r>
              <a:rPr lang="sr-Cyrl-BA" dirty="0" smtClean="0"/>
              <a:t>4</a:t>
            </a:r>
            <a:r>
              <a:rPr lang="x-none" smtClean="0"/>
              <a:t>. 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smtClean="0"/>
              <a:t>Расходи </a:t>
            </a:r>
            <a:r>
              <a:rPr lang="sr-Cyrl-BA" dirty="0" smtClean="0"/>
              <a:t>Одлуке</a:t>
            </a:r>
            <a:r>
              <a:rPr lang="x-none" smtClean="0"/>
              <a:t>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smtClean="0"/>
              <a:t>Расходи</a:t>
            </a:r>
            <a:r>
              <a:rPr lang="sr-Cyrl-BA" dirty="0" smtClean="0"/>
              <a:t> Одлуке </a:t>
            </a:r>
            <a:r>
              <a:rPr lang="x-none" smtClean="0"/>
              <a:t>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smtClean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smtClean="0"/>
              <a:t>Најважнији пројекти од интереса за локалну заједницу</a:t>
            </a:r>
            <a:endParaRPr lang="x-none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/>
              <a:t>	</a:t>
            </a:r>
            <a:r>
              <a:rPr lang="x-none" b="1" dirty="0"/>
              <a:t>Драги суграђани и </a:t>
            </a:r>
            <a:r>
              <a:rPr lang="x-none" b="1" dirty="0" err="1"/>
              <a:t>суграђанке</a:t>
            </a:r>
            <a:r>
              <a:rPr lang="x-none" b="1" dirty="0"/>
              <a:t>,</a:t>
            </a:r>
          </a:p>
          <a:p>
            <a:endParaRPr lang="en-US" dirty="0"/>
          </a:p>
          <a:p>
            <a:pPr algn="just"/>
            <a:r>
              <a:rPr lang="x-none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x-none" dirty="0"/>
              <a:t>	Грађански буџет представља сажет и јасан приказ </a:t>
            </a:r>
            <a:r>
              <a:rPr lang="x-none"/>
              <a:t>Одлуке </a:t>
            </a:r>
            <a:r>
              <a:rPr lang="sr-Cyrl-BA" dirty="0" smtClean="0"/>
              <a:t>привременом финансирању </a:t>
            </a:r>
            <a:r>
              <a:rPr lang="x-none" smtClean="0"/>
              <a:t>општине</a:t>
            </a:r>
            <a:r>
              <a:rPr lang="x-none" smtClean="0">
                <a:solidFill>
                  <a:srgbClr val="FF0000"/>
                </a:solidFill>
              </a:rPr>
              <a:t> </a:t>
            </a:r>
            <a:r>
              <a:rPr lang="sr-Cyrl-CS" dirty="0" smtClean="0"/>
              <a:t>Баточина</a:t>
            </a:r>
            <a:r>
              <a:rPr lang="x-none" smtClean="0">
                <a:solidFill>
                  <a:srgbClr val="FF0000"/>
                </a:solidFill>
              </a:rPr>
              <a:t> </a:t>
            </a:r>
            <a:r>
              <a:rPr lang="x-none"/>
              <a:t>за </a:t>
            </a:r>
            <a:r>
              <a:rPr lang="sr-Cyrl-BA" dirty="0" smtClean="0"/>
              <a:t>период јануар – март </a:t>
            </a:r>
            <a:r>
              <a:rPr lang="x-none" smtClean="0"/>
              <a:t>20</a:t>
            </a:r>
            <a:r>
              <a:rPr lang="sr-Latn-CS" dirty="0" smtClean="0"/>
              <a:t>2</a:t>
            </a:r>
            <a:r>
              <a:rPr lang="sr-Cyrl-BA" dirty="0" smtClean="0"/>
              <a:t>4</a:t>
            </a:r>
            <a:r>
              <a:rPr lang="x-none" smtClean="0"/>
              <a:t>. </a:t>
            </a:r>
            <a:r>
              <a:rPr lang="x-none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x-none"/>
              <a:t>	</a:t>
            </a:r>
            <a:endParaRPr lang="x-none" dirty="0"/>
          </a:p>
          <a:p>
            <a:endParaRPr lang="en-US" dirty="0"/>
          </a:p>
          <a:p>
            <a:pPr algn="just"/>
            <a:r>
              <a:rPr lang="x-none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у </a:t>
            </a:r>
            <a:r>
              <a:rPr lang="ru-RU" dirty="0"/>
              <a:t>заједничком постављању циљева, дефинисању приоритета и планирању развоја наше општине.</a:t>
            </a:r>
            <a:endParaRPr lang="x-none" dirty="0"/>
          </a:p>
          <a:p>
            <a:pPr algn="r"/>
            <a:endParaRPr lang="x-none" dirty="0"/>
          </a:p>
          <a:p>
            <a:pPr algn="r"/>
            <a:r>
              <a:rPr lang="sr-Cyrl-BA" dirty="0" smtClean="0"/>
              <a:t>Дејан Аранђеловић</a:t>
            </a:r>
            <a:endParaRPr lang="x-none" dirty="0"/>
          </a:p>
          <a:p>
            <a:pPr algn="r"/>
            <a:r>
              <a:rPr lang="x-none"/>
              <a:t>Председник </a:t>
            </a:r>
            <a:r>
              <a:rPr lang="sr-Cyrl-BA" dirty="0" smtClean="0"/>
              <a:t>привременог органа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</a:t>
            </a:r>
            <a:r>
              <a:rPr lang="ru-RU" sz="3000" b="1" dirty="0" smtClean="0"/>
              <a:t>Одлуке о привременом финансирању?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05105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x-none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2408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Народна библиотека «Вук Караџић»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Културни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«Доситеј Обрадовић»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Предшколска </a:t>
            </a:r>
            <a:r>
              <a:rPr lang="ru-RU" altLang="en-US" sz="1700" dirty="0" smtClean="0">
                <a:cs typeface="Calibri" panose="020F0502020204030204" pitchFamily="34" charset="0"/>
              </a:rPr>
              <a:t>установа «Полетарац»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Дом здравља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</a:t>
            </a:r>
            <a:r>
              <a:rPr lang="ru-RU" altLang="en-US" sz="1700" dirty="0">
                <a:cs typeface="Calibri" panose="020F0502020204030204" pitchFamily="34" charset="0"/>
              </a:rPr>
              <a:t>за социјални </a:t>
            </a:r>
            <a:r>
              <a:rPr lang="ru-RU" altLang="en-US" sz="1700" dirty="0" smtClean="0">
                <a:cs typeface="Calibri" panose="020F0502020204030204" pitchFamily="34" charset="0"/>
              </a:rPr>
              <a:t>рад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x-none" sz="3000" b="1" dirty="0"/>
              <a:t>Како </a:t>
            </a:r>
            <a:r>
              <a:rPr lang="x-none" sz="3000" b="1"/>
              <a:t>настаје </a:t>
            </a:r>
            <a:r>
              <a:rPr lang="sr-Cyrl-BA" sz="3000" b="1" dirty="0" smtClean="0"/>
              <a:t>Одлука о привременом финансирању</a:t>
            </a:r>
            <a:r>
              <a:rPr lang="x-none" sz="3000" b="1" smtClean="0"/>
              <a:t> </a:t>
            </a:r>
            <a:r>
              <a:rPr lang="x-none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r-Cyrl-BA" sz="1700" dirty="0" smtClean="0"/>
          </a:p>
          <a:p>
            <a:pPr algn="just"/>
            <a:r>
              <a:rPr lang="x-none" sz="1700" smtClean="0"/>
              <a:t>То </a:t>
            </a:r>
            <a:r>
              <a:rPr lang="x-none" sz="1700" dirty="0"/>
              <a:t>значи да овај документ представља предвиђање колико ће се новца од грађана и привреде у </a:t>
            </a:r>
            <a:r>
              <a:rPr lang="x-none" sz="1700"/>
              <a:t>току </a:t>
            </a:r>
            <a:r>
              <a:rPr lang="sr-Cyrl-BA" sz="1700" dirty="0" smtClean="0"/>
              <a:t>периода јануар – март 2024. године </a:t>
            </a:r>
            <a:r>
              <a:rPr lang="x-none" sz="1700" smtClean="0"/>
              <a:t>прикупити </a:t>
            </a:r>
            <a:r>
              <a:rPr lang="x-none" sz="1700" dirty="0"/>
              <a:t>и на који начин ће се тај новац трошити.</a:t>
            </a:r>
          </a:p>
          <a:p>
            <a:pPr algn="just"/>
            <a:endParaRPr lang="sr-Cyrl-BA" sz="1700" dirty="0" smtClean="0"/>
          </a:p>
          <a:p>
            <a:pPr algn="just"/>
            <a:r>
              <a:rPr lang="sr-Cyrl-CS" sz="1600" dirty="0" smtClean="0"/>
              <a:t>С обзиром да је  донета </a:t>
            </a:r>
            <a:r>
              <a:rPr lang="en-US" sz="1600" dirty="0" err="1" smtClean="0"/>
              <a:t>Одлука</a:t>
            </a:r>
            <a:r>
              <a:rPr lang="en-US" sz="1600" dirty="0" smtClean="0"/>
              <a:t> о </a:t>
            </a:r>
            <a:r>
              <a:rPr lang="en-US" sz="1600" dirty="0" err="1" smtClean="0"/>
              <a:t>распуштању</a:t>
            </a:r>
            <a:r>
              <a:rPr lang="en-US" sz="1600" dirty="0" smtClean="0"/>
              <a:t> </a:t>
            </a:r>
            <a:r>
              <a:rPr lang="en-US" sz="1600" dirty="0" err="1" smtClean="0"/>
              <a:t>Скупштине</a:t>
            </a:r>
            <a:r>
              <a:rPr lang="en-US" sz="1600" dirty="0" smtClean="0"/>
              <a:t> </a:t>
            </a:r>
            <a:r>
              <a:rPr lang="en-US" sz="1600" dirty="0" err="1" smtClean="0"/>
              <a:t>општине</a:t>
            </a:r>
            <a:r>
              <a:rPr lang="en-US" sz="1600" dirty="0" smtClean="0"/>
              <a:t> </a:t>
            </a:r>
            <a:r>
              <a:rPr lang="en-US" sz="1600" dirty="0" err="1" smtClean="0"/>
              <a:t>Баточина</a:t>
            </a:r>
            <a:r>
              <a:rPr lang="en-US" sz="1600" dirty="0" smtClean="0"/>
              <a:t> и </a:t>
            </a:r>
            <a:r>
              <a:rPr lang="en-US" sz="1600" dirty="0" err="1" smtClean="0"/>
              <a:t>образовањ</a:t>
            </a:r>
            <a:r>
              <a:rPr lang="en-US" sz="1600" dirty="0" smtClean="0"/>
              <a:t> у </a:t>
            </a:r>
            <a:r>
              <a:rPr lang="en-US" sz="1600" dirty="0" err="1" smtClean="0"/>
              <a:t>Привременог</a:t>
            </a:r>
            <a:r>
              <a:rPr lang="en-US" sz="1600" dirty="0" smtClean="0"/>
              <a:t> </a:t>
            </a:r>
            <a:r>
              <a:rPr lang="en-US" sz="1600" dirty="0" err="1" smtClean="0"/>
              <a:t>органа</a:t>
            </a:r>
            <a:r>
              <a:rPr lang="en-US" sz="1600" dirty="0" smtClean="0"/>
              <a:t> </a:t>
            </a:r>
            <a:r>
              <a:rPr lang="en-US" sz="1600" dirty="0" err="1" smtClean="0"/>
              <a:t>општине</a:t>
            </a:r>
            <a:r>
              <a:rPr lang="en-US" sz="1600" dirty="0" smtClean="0"/>
              <a:t> </a:t>
            </a:r>
            <a:r>
              <a:rPr lang="en-US" sz="1600" dirty="0" err="1" smtClean="0"/>
              <a:t>Баточина</a:t>
            </a:r>
            <a:r>
              <a:rPr lang="en-US" sz="1600" dirty="0" smtClean="0"/>
              <a:t> („</a:t>
            </a:r>
            <a:r>
              <a:rPr lang="en-US" sz="1600" dirty="0" err="1" smtClean="0"/>
              <a:t>Службени</a:t>
            </a:r>
            <a:r>
              <a:rPr lang="en-US" sz="1600" dirty="0" smtClean="0"/>
              <a:t> </a:t>
            </a:r>
            <a:r>
              <a:rPr lang="en-US" sz="1600" dirty="0" err="1" smtClean="0"/>
              <a:t>гласник</a:t>
            </a:r>
            <a:r>
              <a:rPr lang="en-US" sz="1600" dirty="0" smtClean="0"/>
              <a:t> </a:t>
            </a:r>
            <a:r>
              <a:rPr lang="en-US" sz="1600" dirty="0" err="1" smtClean="0"/>
              <a:t>Републике</a:t>
            </a:r>
            <a:r>
              <a:rPr lang="en-US" sz="1600" dirty="0" smtClean="0"/>
              <a:t> </a:t>
            </a:r>
            <a:r>
              <a:rPr lang="en-US" sz="1600" dirty="0" err="1" smtClean="0"/>
              <a:t>Србије“,број</a:t>
            </a:r>
            <a:r>
              <a:rPr lang="en-US" sz="1600" dirty="0" smtClean="0"/>
              <a:t> 94/2023), a </a:t>
            </a:r>
            <a:r>
              <a:rPr lang="en-US" sz="1600" dirty="0" err="1" smtClean="0"/>
              <a:t>Скупштина</a:t>
            </a:r>
            <a:r>
              <a:rPr lang="en-US" sz="1600" dirty="0" smtClean="0"/>
              <a:t> </a:t>
            </a:r>
            <a:r>
              <a:rPr lang="en-US" sz="1600" dirty="0" err="1" smtClean="0"/>
              <a:t>општине</a:t>
            </a:r>
            <a:r>
              <a:rPr lang="en-US" sz="1600" dirty="0" smtClean="0"/>
              <a:t> </a:t>
            </a:r>
            <a:r>
              <a:rPr lang="en-US" sz="1600" dirty="0" err="1" smtClean="0"/>
              <a:t>Баточина</a:t>
            </a:r>
            <a:r>
              <a:rPr lang="en-US" sz="1600" dirty="0" smtClean="0"/>
              <a:t> </a:t>
            </a:r>
            <a:r>
              <a:rPr lang="en-US" sz="1600" dirty="0" err="1" smtClean="0"/>
              <a:t>није</a:t>
            </a:r>
            <a:r>
              <a:rPr lang="en-US" sz="1600" dirty="0" smtClean="0"/>
              <a:t> </a:t>
            </a:r>
            <a:r>
              <a:rPr lang="en-US" sz="1600" dirty="0" err="1" smtClean="0"/>
              <a:t>донела</a:t>
            </a:r>
            <a:r>
              <a:rPr lang="en-US" sz="1600" dirty="0" smtClean="0"/>
              <a:t> </a:t>
            </a:r>
            <a:r>
              <a:rPr lang="en-US" sz="1600" dirty="0" err="1" smtClean="0"/>
              <a:t>буџет</a:t>
            </a:r>
            <a:r>
              <a:rPr lang="en-US" sz="1600" dirty="0" smtClean="0"/>
              <a:t> у </a:t>
            </a:r>
            <a:r>
              <a:rPr lang="en-US" sz="1600" dirty="0" err="1" smtClean="0"/>
              <a:t>року</a:t>
            </a:r>
            <a:r>
              <a:rPr lang="en-US" sz="1600" dirty="0" smtClean="0"/>
              <a:t> </a:t>
            </a:r>
            <a:r>
              <a:rPr lang="en-US" sz="1600" dirty="0" err="1" smtClean="0"/>
              <a:t>утврђеним</a:t>
            </a:r>
            <a:r>
              <a:rPr lang="en-US" sz="1600" dirty="0" smtClean="0"/>
              <a:t> </a:t>
            </a:r>
            <a:r>
              <a:rPr lang="en-US" sz="1600" dirty="0" err="1" smtClean="0"/>
              <a:t>буџетским</a:t>
            </a:r>
            <a:r>
              <a:rPr lang="en-US" sz="1600" dirty="0" smtClean="0"/>
              <a:t> </a:t>
            </a:r>
            <a:r>
              <a:rPr lang="en-US" sz="1600" dirty="0" err="1" smtClean="0"/>
              <a:t>календаром</a:t>
            </a:r>
            <a:r>
              <a:rPr lang="en-US" sz="1600" dirty="0" smtClean="0"/>
              <a:t>, </a:t>
            </a:r>
            <a:r>
              <a:rPr lang="en-US" sz="1600" dirty="0" err="1" smtClean="0"/>
              <a:t>општина</a:t>
            </a:r>
            <a:r>
              <a:rPr lang="en-US" sz="1600" dirty="0" smtClean="0"/>
              <a:t>  </a:t>
            </a:r>
            <a:r>
              <a:rPr lang="en-US" sz="1600" dirty="0" err="1" smtClean="0"/>
              <a:t>вршиће</a:t>
            </a:r>
            <a:r>
              <a:rPr lang="en-US" sz="1600" dirty="0" smtClean="0"/>
              <a:t> </a:t>
            </a:r>
            <a:r>
              <a:rPr lang="en-US" sz="1600" dirty="0" err="1" smtClean="0"/>
              <a:t>привремено</a:t>
            </a:r>
            <a:r>
              <a:rPr lang="en-US" sz="1600" dirty="0" smtClean="0"/>
              <a:t> </a:t>
            </a:r>
            <a:r>
              <a:rPr lang="en-US" sz="1600" dirty="0" err="1" smtClean="0"/>
              <a:t>финансирањеу</a:t>
            </a:r>
            <a:r>
              <a:rPr lang="en-US" sz="1600" dirty="0" smtClean="0"/>
              <a:t> </a:t>
            </a:r>
            <a:r>
              <a:rPr lang="en-US" sz="1600" dirty="0" err="1" smtClean="0"/>
              <a:t>времену</a:t>
            </a:r>
            <a:r>
              <a:rPr lang="en-US" sz="1600" dirty="0" smtClean="0"/>
              <a:t> </a:t>
            </a:r>
            <a:r>
              <a:rPr lang="en-US" sz="1600" dirty="0" err="1" smtClean="0"/>
              <a:t>од</a:t>
            </a:r>
            <a:r>
              <a:rPr lang="en-US" sz="1600" dirty="0" smtClean="0"/>
              <a:t> </a:t>
            </a:r>
            <a:r>
              <a:rPr lang="en-US" sz="1600" dirty="0" err="1" smtClean="0"/>
              <a:t>најдуже</a:t>
            </a:r>
            <a:r>
              <a:rPr lang="en-US" sz="1600" dirty="0" smtClean="0"/>
              <a:t> </a:t>
            </a:r>
            <a:r>
              <a:rPr lang="en-US" sz="1600" dirty="0" err="1" smtClean="0"/>
              <a:t>прва</a:t>
            </a:r>
            <a:r>
              <a:rPr lang="en-US" sz="1600" dirty="0" smtClean="0"/>
              <a:t> </a:t>
            </a:r>
            <a:r>
              <a:rPr lang="en-US" sz="1600" dirty="0" err="1" smtClean="0"/>
              <a:t>три</a:t>
            </a:r>
            <a:r>
              <a:rPr lang="en-US" sz="1600" dirty="0" smtClean="0"/>
              <a:t> </a:t>
            </a:r>
            <a:r>
              <a:rPr lang="en-US" sz="1600" dirty="0" err="1" smtClean="0"/>
              <a:t>месеца</a:t>
            </a:r>
            <a:r>
              <a:rPr lang="en-US" sz="1600" dirty="0" smtClean="0"/>
              <a:t> </a:t>
            </a:r>
            <a:r>
              <a:rPr lang="en-US" sz="1600" dirty="0" err="1" smtClean="0"/>
              <a:t>фискалне</a:t>
            </a:r>
            <a:r>
              <a:rPr lang="en-US" sz="1600" dirty="0" smtClean="0"/>
              <a:t> 2024. </a:t>
            </a:r>
            <a:r>
              <a:rPr lang="en-US" sz="1600" dirty="0" err="1" smtClean="0"/>
              <a:t>године</a:t>
            </a:r>
            <a:r>
              <a:rPr lang="en-US" sz="1600" dirty="0" smtClean="0"/>
              <a:t>. </a:t>
            </a:r>
            <a:endParaRPr lang="en-US" sz="1700" dirty="0"/>
          </a:p>
          <a:p>
            <a:pPr algn="just"/>
            <a:endParaRPr lang="en-US" sz="1700" dirty="0"/>
          </a:p>
          <a:p>
            <a:pPr algn="just"/>
            <a:r>
              <a:rPr lang="x-none" sz="1700"/>
              <a:t>Председник </a:t>
            </a:r>
            <a:r>
              <a:rPr lang="sr-Cyrl-BA" sz="1700" dirty="0" smtClean="0"/>
              <a:t>привременог органа</a:t>
            </a:r>
            <a:r>
              <a:rPr lang="x-none" sz="1700" smtClean="0"/>
              <a:t> </a:t>
            </a:r>
            <a:r>
              <a:rPr lang="x-none" sz="1700" dirty="0"/>
              <a:t>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Реалност је таква да постоје велике разлике између жеља и могућности, тако да </a:t>
            </a:r>
            <a:r>
              <a:rPr lang="x-none" sz="1700"/>
              <a:t>креирање </a:t>
            </a:r>
            <a:r>
              <a:rPr lang="sr-Cyrl-BA" sz="1700" dirty="0" smtClean="0"/>
              <a:t>финансирања за период јануар – март 2024. године</a:t>
            </a:r>
            <a:r>
              <a:rPr lang="x-none" sz="1700" smtClean="0"/>
              <a:t> </a:t>
            </a:r>
            <a:r>
              <a:rPr lang="x-none" sz="1700" dirty="0"/>
              <a:t>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2061442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smtClean="0"/>
              <a:t>Јавн</a:t>
            </a:r>
            <a:r>
              <a:rPr lang="sr-Cyrl-CS" sz="1000" dirty="0" smtClean="0"/>
              <a:t>о </a:t>
            </a:r>
            <a:r>
              <a:rPr lang="x-none" sz="1000" smtClean="0"/>
              <a:t>предузећ</a:t>
            </a:r>
            <a:r>
              <a:rPr lang="sr-Cyrl-CS" sz="1000" dirty="0" smtClean="0"/>
              <a:t>е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На основу чега се </a:t>
            </a:r>
            <a:r>
              <a:rPr lang="x-none" sz="3000" b="1"/>
              <a:t>доноси </a:t>
            </a:r>
            <a:r>
              <a:rPr lang="sr-Cyrl-BA" sz="3000" b="1" dirty="0" smtClean="0"/>
              <a:t>Одлука о привременом финансирању </a:t>
            </a:r>
            <a:r>
              <a:rPr lang="en-US" sz="3000" b="1" dirty="0" smtClean="0"/>
              <a:t>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x-none" sz="2800" b="1" dirty="0"/>
              <a:t>Како се пуни општинска каса?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x-none" sz="1700" dirty="0"/>
              <a:t>Укупни </a:t>
            </a:r>
            <a:r>
              <a:rPr lang="x-none" sz="1700" b="1" dirty="0"/>
              <a:t>јавни приходи и примања </a:t>
            </a:r>
            <a:r>
              <a:rPr lang="x-none" sz="1700"/>
              <a:t>општине </a:t>
            </a:r>
            <a:r>
              <a:rPr lang="sr-Cyrl-CS" sz="1700" dirty="0" smtClean="0"/>
              <a:t>Баточина</a:t>
            </a:r>
            <a:r>
              <a:rPr lang="x-none" sz="1700" smtClean="0"/>
              <a:t> за</a:t>
            </a:r>
            <a:r>
              <a:rPr lang="sr-Cyrl-BA" sz="1700" dirty="0" smtClean="0"/>
              <a:t> период јануар – март </a:t>
            </a:r>
            <a:r>
              <a:rPr lang="x-none" sz="1700" smtClean="0"/>
              <a:t> 20</a:t>
            </a:r>
            <a:r>
              <a:rPr lang="sr-Latn-CS" sz="1700" dirty="0" smtClean="0"/>
              <a:t>2</a:t>
            </a:r>
            <a:r>
              <a:rPr lang="sr-Cyrl-BA" sz="1700" dirty="0" smtClean="0"/>
              <a:t>4</a:t>
            </a:r>
            <a:r>
              <a:rPr lang="x-none" sz="1700" smtClean="0"/>
              <a:t>. </a:t>
            </a:r>
            <a:r>
              <a:rPr lang="x-none" sz="1700" dirty="0"/>
              <a:t>годину износе</a:t>
            </a:r>
          </a:p>
          <a:p>
            <a:pPr algn="just"/>
            <a:endParaRPr lang="x-none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x-none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x-none" sz="1700" dirty="0"/>
              <a:t>Одлуком </a:t>
            </a:r>
            <a:r>
              <a:rPr lang="x-none" sz="1700"/>
              <a:t>о </a:t>
            </a:r>
            <a:r>
              <a:rPr lang="sr-Cyrl-BA" sz="1700" dirty="0" smtClean="0"/>
              <a:t>привременом финансирању </a:t>
            </a:r>
            <a:r>
              <a:rPr lang="x-none" sz="1700" smtClean="0"/>
              <a:t>општине  </a:t>
            </a:r>
            <a:r>
              <a:rPr lang="sr-Cyrl-CS" sz="1700" dirty="0" smtClean="0"/>
              <a:t>Баточина</a:t>
            </a:r>
            <a:r>
              <a:rPr lang="x-none" sz="1700" smtClean="0"/>
              <a:t>  </a:t>
            </a:r>
            <a:r>
              <a:rPr lang="x-none" sz="1700"/>
              <a:t>за </a:t>
            </a:r>
            <a:r>
              <a:rPr lang="sr-Cyrl-BA" sz="1700" dirty="0" smtClean="0"/>
              <a:t>период јануар – март </a:t>
            </a:r>
            <a:r>
              <a:rPr lang="x-none" sz="1700" smtClean="0"/>
              <a:t>20</a:t>
            </a:r>
            <a:r>
              <a:rPr lang="sr-Latn-CS" sz="1700" dirty="0" smtClean="0"/>
              <a:t>2</a:t>
            </a:r>
            <a:r>
              <a:rPr lang="sr-Cyrl-BA" sz="1700" dirty="0" smtClean="0"/>
              <a:t>4</a:t>
            </a:r>
            <a:r>
              <a:rPr lang="x-none" sz="1700" smtClean="0"/>
              <a:t>. </a:t>
            </a:r>
            <a:r>
              <a:rPr lang="x-none" sz="1700" dirty="0"/>
              <a:t>годину планирана су средства из буџета општине у износу </a:t>
            </a:r>
            <a:r>
              <a:rPr lang="x-none" sz="1700"/>
              <a:t>од</a:t>
            </a:r>
            <a:r>
              <a:rPr lang="en-GB" sz="1700" dirty="0"/>
              <a:t> </a:t>
            </a:r>
            <a:r>
              <a:rPr lang="sr-Cyrl-BA" sz="1700" dirty="0" smtClean="0">
                <a:solidFill>
                  <a:srgbClr val="FF0000"/>
                </a:solidFill>
              </a:rPr>
              <a:t>129</a:t>
            </a:r>
            <a:r>
              <a:rPr lang="sr-Latn-CS" sz="1700" dirty="0" smtClean="0">
                <a:solidFill>
                  <a:srgbClr val="FF0000"/>
                </a:solidFill>
              </a:rPr>
              <a:t>.</a:t>
            </a:r>
            <a:r>
              <a:rPr lang="sr-Cyrl-BA" sz="1700" dirty="0" smtClean="0">
                <a:solidFill>
                  <a:srgbClr val="FF0000"/>
                </a:solidFill>
              </a:rPr>
              <a:t>271</a:t>
            </a:r>
            <a:r>
              <a:rPr lang="sr-Latn-CS" sz="1700" dirty="0" smtClean="0">
                <a:solidFill>
                  <a:srgbClr val="FF0000"/>
                </a:solidFill>
              </a:rPr>
              <a:t>.</a:t>
            </a:r>
            <a:r>
              <a:rPr lang="sr-Cyrl-BA" sz="1700" dirty="0" smtClean="0">
                <a:solidFill>
                  <a:srgbClr val="FF0000"/>
                </a:solidFill>
              </a:rPr>
              <a:t>5</a:t>
            </a:r>
            <a:r>
              <a:rPr lang="sr-Latn-CS" sz="1700" dirty="0" smtClean="0">
                <a:solidFill>
                  <a:srgbClr val="FF0000"/>
                </a:solidFill>
              </a:rPr>
              <a:t>00</a:t>
            </a:r>
            <a:r>
              <a:rPr lang="sr-Cyrl-CS" sz="1700" dirty="0" smtClean="0">
                <a:solidFill>
                  <a:srgbClr val="FF0000"/>
                </a:solidFill>
              </a:rPr>
              <a:t>,00 </a:t>
            </a:r>
            <a:r>
              <a:rPr lang="x-none" sz="1700" smtClean="0">
                <a:solidFill>
                  <a:srgbClr val="FF0000"/>
                </a:solidFill>
              </a:rPr>
              <a:t>динара</a:t>
            </a:r>
            <a:r>
              <a:rPr lang="x-none" sz="1700" dirty="0">
                <a:solidFill>
                  <a:srgbClr val="FF0000"/>
                </a:solidFill>
              </a:rPr>
              <a:t>, пренета средства из ранијих година у износу </a:t>
            </a:r>
            <a:r>
              <a:rPr lang="x-none" sz="1700">
                <a:solidFill>
                  <a:srgbClr val="FF0000"/>
                </a:solidFill>
              </a:rPr>
              <a:t>од </a:t>
            </a:r>
            <a:r>
              <a:rPr lang="sr-Cyrl-BA" sz="1700" dirty="0" smtClean="0">
                <a:solidFill>
                  <a:srgbClr val="FF0000"/>
                </a:solidFill>
              </a:rPr>
              <a:t>1</a:t>
            </a:r>
            <a:r>
              <a:rPr lang="sr-Latn-CS" sz="1700" dirty="0" smtClean="0">
                <a:solidFill>
                  <a:srgbClr val="FF0000"/>
                </a:solidFill>
              </a:rPr>
              <a:t>0.</a:t>
            </a:r>
            <a:r>
              <a:rPr lang="sr-Cyrl-BA" sz="1700" dirty="0" smtClean="0">
                <a:solidFill>
                  <a:srgbClr val="FF0000"/>
                </a:solidFill>
              </a:rPr>
              <a:t>863</a:t>
            </a:r>
            <a:r>
              <a:rPr lang="sr-Latn-CS" sz="1700" dirty="0" smtClean="0">
                <a:solidFill>
                  <a:srgbClr val="FF0000"/>
                </a:solidFill>
              </a:rPr>
              <a:t>.</a:t>
            </a:r>
            <a:r>
              <a:rPr lang="sr-Cyrl-BA" sz="1700" dirty="0" smtClean="0">
                <a:solidFill>
                  <a:srgbClr val="FF0000"/>
                </a:solidFill>
              </a:rPr>
              <a:t>884</a:t>
            </a:r>
            <a:r>
              <a:rPr lang="sr-Latn-CS" sz="1700" dirty="0" smtClean="0">
                <a:solidFill>
                  <a:srgbClr val="FF0000"/>
                </a:solidFill>
              </a:rPr>
              <a:t>,</a:t>
            </a:r>
            <a:r>
              <a:rPr lang="sr-Cyrl-BA" sz="1700" dirty="0" smtClean="0">
                <a:solidFill>
                  <a:srgbClr val="FF0000"/>
                </a:solidFill>
              </a:rPr>
              <a:t>82</a:t>
            </a:r>
            <a:r>
              <a:rPr lang="sr-Latn-CS" sz="1700" dirty="0" smtClean="0">
                <a:solidFill>
                  <a:srgbClr val="FF0000"/>
                </a:solidFill>
              </a:rPr>
              <a:t> </a:t>
            </a:r>
            <a:r>
              <a:rPr lang="x-none" sz="1700" smtClean="0">
                <a:solidFill>
                  <a:srgbClr val="FF0000"/>
                </a:solidFill>
              </a:rPr>
              <a:t>динара </a:t>
            </a:r>
            <a:r>
              <a:rPr lang="x-none" sz="1700" dirty="0">
                <a:solidFill>
                  <a:srgbClr val="FF0000"/>
                </a:solidFill>
              </a:rPr>
              <a:t>и средства из осталих извора у износу </a:t>
            </a:r>
            <a:r>
              <a:rPr lang="x-none" sz="1700">
                <a:solidFill>
                  <a:srgbClr val="FF0000"/>
                </a:solidFill>
              </a:rPr>
              <a:t>од </a:t>
            </a:r>
            <a:r>
              <a:rPr lang="sr-Cyrl-BA" sz="1700" dirty="0" smtClean="0">
                <a:solidFill>
                  <a:srgbClr val="FF0000"/>
                </a:solidFill>
              </a:rPr>
              <a:t>5</a:t>
            </a:r>
            <a:r>
              <a:rPr lang="sr-Latn-CS" sz="1700" dirty="0" smtClean="0">
                <a:solidFill>
                  <a:srgbClr val="FF0000"/>
                </a:solidFill>
              </a:rPr>
              <a:t>.6</a:t>
            </a:r>
            <a:r>
              <a:rPr lang="sr-Cyrl-BA" sz="1700" dirty="0" smtClean="0">
                <a:solidFill>
                  <a:srgbClr val="FF0000"/>
                </a:solidFill>
              </a:rPr>
              <a:t>35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Cyrl-BA" sz="1700" dirty="0" smtClean="0">
                <a:solidFill>
                  <a:srgbClr val="FF0000"/>
                </a:solidFill>
              </a:rPr>
              <a:t>138</a:t>
            </a:r>
            <a:r>
              <a:rPr lang="sr-Cyrl-CS" sz="1700" dirty="0" smtClean="0">
                <a:solidFill>
                  <a:srgbClr val="FF0000"/>
                </a:solidFill>
              </a:rPr>
              <a:t>,</a:t>
            </a:r>
            <a:r>
              <a:rPr lang="sr-Cyrl-BA" sz="1700" dirty="0" smtClean="0">
                <a:solidFill>
                  <a:srgbClr val="FF0000"/>
                </a:solidFill>
              </a:rPr>
              <a:t>51</a:t>
            </a:r>
            <a:r>
              <a:rPr lang="sr-Cyrl-CS" sz="1700" dirty="0" smtClean="0">
                <a:solidFill>
                  <a:srgbClr val="FF0000"/>
                </a:solidFill>
              </a:rPr>
              <a:t> </a:t>
            </a:r>
            <a:r>
              <a:rPr lang="x-none" sz="1700" smtClean="0">
                <a:solidFill>
                  <a:srgbClr val="FF0000"/>
                </a:solidFill>
              </a:rPr>
              <a:t>динара</a:t>
            </a:r>
            <a:r>
              <a:rPr lang="x-none" sz="17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4400" b="1" dirty="0" smtClean="0">
                <a:solidFill>
                  <a:srgbClr val="FF0000"/>
                </a:solidFill>
              </a:rPr>
              <a:t>145.</a:t>
            </a:r>
            <a:r>
              <a:rPr lang="en-GB" sz="4400" b="1" dirty="0" smtClean="0">
                <a:solidFill>
                  <a:srgbClr val="FF0000"/>
                </a:solidFill>
              </a:rPr>
              <a:t> </a:t>
            </a:r>
            <a:r>
              <a:rPr lang="x-none" sz="3600" b="1" smtClean="0">
                <a:solidFill>
                  <a:srgbClr val="FF0000"/>
                </a:solidFill>
              </a:rPr>
              <a:t>мили</a:t>
            </a:r>
            <a:r>
              <a:rPr lang="sr-Cyrl-CS" sz="3600" b="1" dirty="0" smtClean="0">
                <a:solidFill>
                  <a:srgbClr val="FF0000"/>
                </a:solidFill>
              </a:rPr>
              <a:t>она</a:t>
            </a:r>
            <a:r>
              <a:rPr lang="x-none" sz="3600" b="1" smtClean="0">
                <a:solidFill>
                  <a:srgbClr val="FF0000"/>
                </a:solidFill>
              </a:rPr>
              <a:t> </a:t>
            </a:r>
            <a:r>
              <a:rPr lang="x-none" sz="3600" b="1" dirty="0">
                <a:solidFill>
                  <a:srgbClr val="FF0000"/>
                </a:solidFill>
              </a:rPr>
              <a:t>динара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6039</TotalTime>
  <Words>1541</Words>
  <Application>Microsoft Office PowerPoint</Application>
  <PresentationFormat>On-screen Show (4:3)</PresentationFormat>
  <Paragraphs>320</Paragraphs>
  <Slides>21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Custom Design</vt:lpstr>
      <vt:lpstr>ОПШТИНА БАТОЧИНА</vt:lpstr>
      <vt:lpstr>Slide 2</vt:lpstr>
      <vt:lpstr>Slide 3</vt:lpstr>
      <vt:lpstr>Slide 4</vt:lpstr>
      <vt:lpstr>Ко се финансира из Одлуке о привременом финансирању?</vt:lpstr>
      <vt:lpstr>Како настаје Одлука о привременом финансирању општине?</vt:lpstr>
      <vt:lpstr>Ко учествује у буџетском процесу?</vt:lpstr>
      <vt:lpstr>На основу чега се доноси Одлука о привременом финансирању ?</vt:lpstr>
      <vt:lpstr>Како се пуни општинска каса?</vt:lpstr>
      <vt:lpstr>Шта су приходи и примања Одлуке?</vt:lpstr>
      <vt:lpstr>Структура планираних прихода и примања за период јануар – март 2024. годину</vt:lpstr>
      <vt:lpstr>Структура планираних прихода и примања за 2024. годину</vt:lpstr>
      <vt:lpstr>На шта се троше јавна средства?</vt:lpstr>
      <vt:lpstr>Slide 14</vt:lpstr>
      <vt:lpstr>Структура планираних расхода и издатака Одлуке о привремњном финансирању</vt:lpstr>
      <vt:lpstr>Структура планираних расхода и издатака Одлуке о привременом финансирању</vt:lpstr>
      <vt:lpstr>Расходи буџета по програмима</vt:lpstr>
      <vt:lpstr>Структура расхода по буџетским програмима</vt:lpstr>
      <vt:lpstr>Најважнији капитални пројекти</vt:lpstr>
      <vt:lpstr>Најважнији пројекти од интереса за локалну заједницу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Opstina</cp:lastModifiedBy>
  <cp:revision>657</cp:revision>
  <cp:lastPrinted>2018-01-29T14:26:33Z</cp:lastPrinted>
  <dcterms:created xsi:type="dcterms:W3CDTF">2006-08-16T00:00:00Z</dcterms:created>
  <dcterms:modified xsi:type="dcterms:W3CDTF">2024-07-17T11:09:19Z</dcterms:modified>
</cp:coreProperties>
</file>